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48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0D8E1A6C-61A5-4380-85E0-0941B70B00BC}" type="datetimeFigureOut">
              <a:rPr lang="fr-FR" smtClean="0"/>
              <a:t>19/03/2020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0E70DE5-1D51-44FE-BCEA-294D88424009}"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D8E1A6C-61A5-4380-85E0-0941B70B00BC}" type="datetimeFigureOut">
              <a:rPr lang="fr-FR" smtClean="0"/>
              <a:t>19/03/2020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0E70DE5-1D51-44FE-BCEA-294D88424009}"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D8E1A6C-61A5-4380-85E0-0941B70B00BC}" type="datetimeFigureOut">
              <a:rPr lang="fr-FR" smtClean="0"/>
              <a:t>19/03/2020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0E70DE5-1D51-44FE-BCEA-294D88424009}"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D8E1A6C-61A5-4380-85E0-0941B70B00BC}" type="datetimeFigureOut">
              <a:rPr lang="fr-FR" smtClean="0"/>
              <a:t>19/03/2020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0E70DE5-1D51-44FE-BCEA-294D88424009}"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0D8E1A6C-61A5-4380-85E0-0941B70B00BC}" type="datetimeFigureOut">
              <a:rPr lang="fr-FR" smtClean="0"/>
              <a:t>19/03/2020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0E70DE5-1D51-44FE-BCEA-294D88424009}"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D8E1A6C-61A5-4380-85E0-0941B70B00BC}" type="datetimeFigureOut">
              <a:rPr lang="fr-FR" smtClean="0"/>
              <a:t>19/03/2020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0E70DE5-1D51-44FE-BCEA-294D88424009}"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D8E1A6C-61A5-4380-85E0-0941B70B00BC}" type="datetimeFigureOut">
              <a:rPr lang="fr-FR" smtClean="0"/>
              <a:t>19/03/2020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0E70DE5-1D51-44FE-BCEA-294D88424009}"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0D8E1A6C-61A5-4380-85E0-0941B70B00BC}" type="datetimeFigureOut">
              <a:rPr lang="fr-FR" smtClean="0"/>
              <a:t>19/03/2020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0E70DE5-1D51-44FE-BCEA-294D88424009}"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D8E1A6C-61A5-4380-85E0-0941B70B00BC}" type="datetimeFigureOut">
              <a:rPr lang="fr-FR" smtClean="0"/>
              <a:t>19/03/2020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0E70DE5-1D51-44FE-BCEA-294D88424009}"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D8E1A6C-61A5-4380-85E0-0941B70B00BC}" type="datetimeFigureOut">
              <a:rPr lang="fr-FR" smtClean="0"/>
              <a:t>19/03/2020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0E70DE5-1D51-44FE-BCEA-294D88424009}"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D8E1A6C-61A5-4380-85E0-0941B70B00BC}" type="datetimeFigureOut">
              <a:rPr lang="fr-FR" smtClean="0"/>
              <a:t>19/03/2020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0E70DE5-1D51-44FE-BCEA-294D88424009}"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E1A6C-61A5-4380-85E0-0941B70B00BC}" type="datetimeFigureOut">
              <a:rPr lang="fr-FR" smtClean="0"/>
              <a:t>19/03/2020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70DE5-1D51-44FE-BCEA-294D88424009}" type="slidenum">
              <a:rPr lang="fr-FR" smtClean="0"/>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274638"/>
            <a:ext cx="8229600" cy="562074"/>
          </a:xfrm>
        </p:spPr>
        <p:style>
          <a:lnRef idx="1">
            <a:schemeClr val="accent3"/>
          </a:lnRef>
          <a:fillRef idx="2">
            <a:schemeClr val="accent3"/>
          </a:fillRef>
          <a:effectRef idx="1">
            <a:schemeClr val="accent3"/>
          </a:effectRef>
          <a:fontRef idx="minor">
            <a:schemeClr val="dk1"/>
          </a:fontRef>
        </p:style>
        <p:txBody>
          <a:bodyPr>
            <a:noAutofit/>
          </a:bodyPr>
          <a:lstStyle/>
          <a:p>
            <a:pPr rtl="1"/>
            <a:r>
              <a:rPr lang="ar-SA" sz="3200" dirty="0" smtClean="0">
                <a:effectLst>
                  <a:outerShdw blurRad="38100" dist="38100" dir="2700000" algn="tl">
                    <a:srgbClr val="000000">
                      <a:alpha val="43137"/>
                    </a:srgbClr>
                  </a:outerShdw>
                </a:effectLst>
              </a:rPr>
              <a:t>إبرام عقد التأمين</a:t>
            </a:r>
            <a:endParaRPr lang="fr-FR" sz="3200" dirty="0"/>
          </a:p>
        </p:txBody>
      </p:sp>
      <p:sp>
        <p:nvSpPr>
          <p:cNvPr id="5" name="Espace réservé du contenu 4"/>
          <p:cNvSpPr>
            <a:spLocks noGrp="1"/>
          </p:cNvSpPr>
          <p:nvPr>
            <p:ph idx="1"/>
          </p:nvPr>
        </p:nvSpPr>
        <p:spPr>
          <a:xfrm>
            <a:off x="457200" y="1196752"/>
            <a:ext cx="8229600" cy="4929411"/>
          </a:xfrm>
        </p:spPr>
        <p:txBody>
          <a:bodyPr/>
          <a:lstStyle/>
          <a:p>
            <a:pPr algn="r" rtl="1">
              <a:buNone/>
            </a:pPr>
            <a:r>
              <a:rPr lang="ar-SA" b="1" spc="300" dirty="0" smtClean="0"/>
              <a:t>نتناول </a:t>
            </a:r>
            <a:r>
              <a:rPr lang="ar-SA" b="1" spc="300" dirty="0" err="1" smtClean="0"/>
              <a:t>فيه </a:t>
            </a:r>
            <a:r>
              <a:rPr lang="ar-SA" spc="300" dirty="0" err="1" smtClean="0"/>
              <a:t>:</a:t>
            </a:r>
            <a:r>
              <a:rPr lang="ar-SA" spc="300" dirty="0" smtClean="0"/>
              <a:t> </a:t>
            </a:r>
          </a:p>
          <a:p>
            <a:pPr marL="514350" indent="-514350" algn="r" rtl="1">
              <a:buFont typeface="+mj-lt"/>
              <a:buAutoNum type="arabicPeriod"/>
            </a:pPr>
            <a:r>
              <a:rPr lang="ar-SA" sz="2800" spc="300" dirty="0" smtClean="0">
                <a:solidFill>
                  <a:srgbClr val="FF0000"/>
                </a:solidFill>
                <a:effectLst>
                  <a:outerShdw blurRad="38100" dist="38100" dir="2700000" algn="tl">
                    <a:srgbClr val="000000">
                      <a:alpha val="43137"/>
                    </a:srgbClr>
                  </a:outerShdw>
                </a:effectLst>
              </a:rPr>
              <a:t>الأركان </a:t>
            </a:r>
          </a:p>
          <a:p>
            <a:pPr marL="514350" indent="-514350" algn="r" rtl="1">
              <a:buFont typeface="+mj-lt"/>
              <a:buAutoNum type="arabicPeriod"/>
            </a:pPr>
            <a:r>
              <a:rPr lang="ar-SA" sz="2800" spc="300" dirty="0" smtClean="0">
                <a:solidFill>
                  <a:srgbClr val="FF0000"/>
                </a:solidFill>
                <a:effectLst>
                  <a:outerShdw blurRad="38100" dist="38100" dir="2700000" algn="tl">
                    <a:srgbClr val="000000">
                      <a:alpha val="43137"/>
                    </a:srgbClr>
                  </a:outerShdw>
                </a:effectLst>
              </a:rPr>
              <a:t>الأطراف</a:t>
            </a:r>
          </a:p>
          <a:p>
            <a:pPr marL="514350" indent="-514350" algn="r" rtl="1">
              <a:buFont typeface="+mj-lt"/>
              <a:buAutoNum type="arabicPeriod"/>
            </a:pPr>
            <a:r>
              <a:rPr lang="ar-SA" sz="2800" spc="300" dirty="0" smtClean="0">
                <a:solidFill>
                  <a:srgbClr val="FF0000"/>
                </a:solidFill>
                <a:effectLst>
                  <a:outerShdw blurRad="38100" dist="38100" dir="2700000" algn="tl">
                    <a:srgbClr val="000000">
                      <a:alpha val="43137"/>
                    </a:srgbClr>
                  </a:outerShdw>
                </a:effectLst>
              </a:rPr>
              <a:t>كيفية إبرام عقد التأمين  </a:t>
            </a:r>
          </a:p>
          <a:p>
            <a:pPr marL="514350" indent="-514350" algn="r" rtl="1">
              <a:buFont typeface="+mj-lt"/>
              <a:buAutoNum type="arabicPeriod"/>
            </a:pPr>
            <a:r>
              <a:rPr lang="ar-SA" sz="2800" spc="300" dirty="0" err="1" smtClean="0">
                <a:solidFill>
                  <a:srgbClr val="FF0000"/>
                </a:solidFill>
                <a:effectLst>
                  <a:outerShdw blurRad="38100" dist="38100" dir="2700000" algn="tl">
                    <a:srgbClr val="000000">
                      <a:alpha val="43137"/>
                    </a:srgbClr>
                  </a:outerShdw>
                </a:effectLst>
              </a:rPr>
              <a:t>الآثار </a:t>
            </a:r>
            <a:r>
              <a:rPr lang="ar-SA" sz="2800" spc="300" dirty="0" smtClean="0">
                <a:solidFill>
                  <a:srgbClr val="FF0000"/>
                </a:solidFill>
                <a:effectLst>
                  <a:outerShdw blurRad="38100" dist="38100" dir="2700000" algn="tl">
                    <a:srgbClr val="000000">
                      <a:alpha val="43137"/>
                    </a:srgbClr>
                  </a:outerShdw>
                </a:effectLst>
              </a:rPr>
              <a:t>(الالتزامات</a:t>
            </a:r>
            <a:r>
              <a:rPr lang="ar-SA" sz="2800" spc="300" dirty="0" err="1" smtClean="0">
                <a:solidFill>
                  <a:srgbClr val="FF0000"/>
                </a:solidFill>
                <a:effectLst>
                  <a:outerShdw blurRad="38100" dist="38100" dir="2700000" algn="tl">
                    <a:srgbClr val="000000">
                      <a:alpha val="43137"/>
                    </a:srgbClr>
                  </a:outerShdw>
                </a:effectLst>
              </a:rPr>
              <a:t>)</a:t>
            </a:r>
            <a:endParaRPr lang="fr-FR" sz="2800" spc="300" dirty="0">
              <a:solidFill>
                <a:srgbClr val="FF0000"/>
              </a:solidFill>
              <a:effectLst>
                <a:outerShdw blurRad="38100" dist="38100" dir="2700000" algn="tl">
                  <a:srgbClr val="000000">
                    <a:alpha val="43137"/>
                  </a:srgbClr>
                </a:outerShdw>
              </a:effectLst>
            </a:endParaRPr>
          </a:p>
        </p:txBody>
      </p:sp>
      <p:pic>
        <p:nvPicPr>
          <p:cNvPr id="7" name="~PP1254.WAV">
            <a:hlinkClick r:id="" action="ppaction://media"/>
          </p:cNvPr>
          <p:cNvPicPr>
            <a:picLocks noRot="1" noChangeAspect="1"/>
          </p:cNvPicPr>
          <p:nvPr>
            <a:wavAudioFile r:embed="rId1" name="~PP1254.WAV"/>
          </p:nvPr>
        </p:nvPicPr>
        <p:blipFill>
          <a:blip r:embed="rId3" cstate="print"/>
          <a:stretch>
            <a:fillRect/>
          </a:stretch>
        </p:blipFill>
        <p:spPr>
          <a:xfrm>
            <a:off x="8632825" y="6346825"/>
            <a:ext cx="304800" cy="304800"/>
          </a:xfrm>
          <a:prstGeom prst="rect">
            <a:avLst/>
          </a:prstGeom>
        </p:spPr>
      </p:pic>
    </p:spTree>
  </p:cSld>
  <p:clrMapOvr>
    <a:masterClrMapping/>
  </p:clrMapOvr>
  <p:transition advTm="1637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8018"/>
          </a:xfrm>
        </p:spPr>
        <p:txBody>
          <a:bodyPr>
            <a:normAutofit fontScale="90000"/>
          </a:bodyPr>
          <a:lstStyle/>
          <a:p>
            <a:endParaRPr lang="fr-FR" dirty="0"/>
          </a:p>
        </p:txBody>
      </p:sp>
      <p:sp>
        <p:nvSpPr>
          <p:cNvPr id="3" name="Espace réservé du contenu 2"/>
          <p:cNvSpPr>
            <a:spLocks noGrp="1"/>
          </p:cNvSpPr>
          <p:nvPr>
            <p:ph idx="1"/>
          </p:nvPr>
        </p:nvSpPr>
        <p:spPr>
          <a:xfrm>
            <a:off x="457200" y="476672"/>
            <a:ext cx="8229600" cy="5649491"/>
          </a:xfrm>
        </p:spPr>
        <p:txBody>
          <a:bodyPr>
            <a:normAutofit/>
          </a:bodyPr>
          <a:lstStyle/>
          <a:p>
            <a:pPr algn="just" rtl="1">
              <a:buNone/>
            </a:pPr>
            <a:r>
              <a:rPr lang="ar-SA" sz="2800" b="1" dirty="0" smtClean="0">
                <a:solidFill>
                  <a:srgbClr val="FF0000"/>
                </a:solidFill>
                <a:effectLst>
                  <a:outerShdw blurRad="38100" dist="38100" dir="2700000" algn="tl">
                    <a:srgbClr val="000000">
                      <a:alpha val="43137"/>
                    </a:srgbClr>
                  </a:outerShdw>
                </a:effectLst>
              </a:rPr>
              <a:t>الأساس </a:t>
            </a:r>
            <a:r>
              <a:rPr lang="ar-SA" sz="2800" b="1" dirty="0" err="1" smtClean="0">
                <a:solidFill>
                  <a:srgbClr val="FF0000"/>
                </a:solidFill>
                <a:effectLst>
                  <a:outerShdw blurRad="38100" dist="38100" dir="2700000" algn="tl">
                    <a:srgbClr val="000000">
                      <a:alpha val="43137"/>
                    </a:srgbClr>
                  </a:outerShdw>
                </a:effectLst>
              </a:rPr>
              <a:t>القانوني </a:t>
            </a:r>
            <a:r>
              <a:rPr lang="ar-SA" sz="2400" dirty="0" smtClean="0"/>
              <a:t>: </a:t>
            </a:r>
            <a:r>
              <a:rPr lang="ar-SA" sz="2400" dirty="0" smtClean="0"/>
              <a:t>المادة 20 من مدونة التأمينات </a:t>
            </a:r>
          </a:p>
          <a:p>
            <a:pPr marL="355600" indent="354013" algn="just" rtl="1">
              <a:buNone/>
            </a:pPr>
            <a:r>
              <a:rPr lang="ar-SA" sz="2400" dirty="0" smtClean="0"/>
              <a:t>يلزم </a:t>
            </a:r>
            <a:r>
              <a:rPr lang="ar-SA" sz="2400" dirty="0" smtClean="0"/>
              <a:t>المؤمن له:</a:t>
            </a:r>
            <a:endParaRPr lang="fr-FR" sz="2400" b="1" dirty="0" smtClean="0"/>
          </a:p>
          <a:p>
            <a:pPr marL="355600" lvl="0" indent="354013" algn="just" rtl="1"/>
            <a:r>
              <a:rPr lang="ar-SA" sz="2400" dirty="0" smtClean="0">
                <a:solidFill>
                  <a:srgbClr val="FF0000"/>
                </a:solidFill>
              </a:rPr>
              <a:t>بأن يؤدي قسط التأمين أو الاشتراك في المواعد المتفق عليها؛</a:t>
            </a:r>
            <a:endParaRPr lang="fr-FR" sz="2400" b="1" dirty="0" smtClean="0">
              <a:solidFill>
                <a:srgbClr val="FF0000"/>
              </a:solidFill>
            </a:endParaRPr>
          </a:p>
          <a:p>
            <a:pPr marL="355600" lvl="0" indent="354013" algn="just" rtl="1"/>
            <a:r>
              <a:rPr lang="ar-SA" sz="2400" dirty="0" smtClean="0">
                <a:solidFill>
                  <a:srgbClr val="FF0000"/>
                </a:solidFill>
              </a:rPr>
              <a:t>بأن يصرح بالضبط عند إبرام العقد بكل الظروف المعروفة لديه والتي من شأنها أن تمكن المؤمن من تقدير الأخطار التي يتحملها؛</a:t>
            </a:r>
            <a:endParaRPr lang="fr-FR" sz="2400" b="1" dirty="0" smtClean="0">
              <a:solidFill>
                <a:srgbClr val="FF0000"/>
              </a:solidFill>
            </a:endParaRPr>
          </a:p>
          <a:p>
            <a:pPr marL="355600" lvl="0" indent="354013" algn="just" rtl="1"/>
            <a:r>
              <a:rPr lang="ar-SA" sz="2400" dirty="0" smtClean="0">
                <a:solidFill>
                  <a:srgbClr val="FF0000"/>
                </a:solidFill>
              </a:rPr>
              <a:t>بأن يوجه إلى المؤمن في الآجال المحددة في العقد، التصريحات التي قد تكون ضرورية للمؤمن من أجل تحديد مبلغ قسط التأمين، إذا كان هذا القسط متغيرا؛</a:t>
            </a:r>
            <a:endParaRPr lang="fr-FR" sz="2400" b="1" dirty="0" smtClean="0">
              <a:solidFill>
                <a:srgbClr val="FF0000"/>
              </a:solidFill>
            </a:endParaRPr>
          </a:p>
          <a:p>
            <a:pPr marL="355600" lvl="0" indent="354013" algn="just" rtl="1"/>
            <a:r>
              <a:rPr lang="ar-SA" sz="2400" dirty="0" smtClean="0">
                <a:solidFill>
                  <a:srgbClr val="FF0000"/>
                </a:solidFill>
              </a:rPr>
              <a:t>بأن يصبح للمؤمن، طبقا للمادة 24 من هذا القانون، بالظروف المنصوص عليها في بوليصة التأمين والتي ينتج عنها تفاقم الأخطار؛</a:t>
            </a:r>
            <a:endParaRPr lang="fr-FR" sz="2400" b="1" dirty="0" smtClean="0">
              <a:solidFill>
                <a:srgbClr val="FF0000"/>
              </a:solidFill>
            </a:endParaRPr>
          </a:p>
          <a:p>
            <a:pPr marL="355600" lvl="0" indent="354013" algn="just" rtl="1"/>
            <a:r>
              <a:rPr lang="ar-SA" sz="2400" dirty="0" smtClean="0">
                <a:solidFill>
                  <a:srgbClr val="FF0000"/>
                </a:solidFill>
              </a:rPr>
              <a:t>بأن يشعر المؤمن بكل حادث من شأنه أن يؤدي إلى إثارة ضمان المؤمن، وذلك بمجرد علمه </a:t>
            </a:r>
            <a:r>
              <a:rPr lang="ar-SA" sz="2400" dirty="0" err="1" smtClean="0">
                <a:solidFill>
                  <a:srgbClr val="FF0000"/>
                </a:solidFill>
              </a:rPr>
              <a:t>به</a:t>
            </a:r>
            <a:r>
              <a:rPr lang="ar-SA" sz="2400" dirty="0" smtClean="0">
                <a:solidFill>
                  <a:srgbClr val="FF0000"/>
                </a:solidFill>
              </a:rPr>
              <a:t> وعلى أبعد تقدير خلال </a:t>
            </a:r>
            <a:r>
              <a:rPr lang="ar-SA" sz="2400" dirty="0" err="1" smtClean="0">
                <a:solidFill>
                  <a:srgbClr val="FF0000"/>
                </a:solidFill>
              </a:rPr>
              <a:t>الخمسة </a:t>
            </a:r>
            <a:r>
              <a:rPr lang="ar-SA" sz="2400" dirty="0" smtClean="0">
                <a:solidFill>
                  <a:srgbClr val="FF0000"/>
                </a:solidFill>
              </a:rPr>
              <a:t>(5) أيام الموالية لوقوعه.</a:t>
            </a:r>
            <a:endParaRPr lang="fr-FR" sz="2400" b="1" dirty="0" smtClean="0">
              <a:solidFill>
                <a:srgbClr val="FF0000"/>
              </a:solidFill>
            </a:endParaRPr>
          </a:p>
          <a:p>
            <a:pPr marL="355600" indent="354013" algn="just" rtl="1">
              <a:buNone/>
            </a:pPr>
            <a:r>
              <a:rPr lang="ar-SA" sz="2400" dirty="0" smtClean="0">
                <a:solidFill>
                  <a:srgbClr val="FF0000"/>
                </a:solidFill>
              </a:rPr>
              <a:t>لا يمكن تخفيض آجال التصريح المذكورة أعلاه باتفاق مخالف، ويمكن تمديدها باتفاق بين الأطراف المتعاقدة.</a:t>
            </a:r>
            <a:endParaRPr lang="fr-FR" sz="2400" b="1" dirty="0" smtClean="0">
              <a:solidFill>
                <a:srgbClr val="FF0000"/>
              </a:solidFill>
            </a:endParaRPr>
          </a:p>
          <a:p>
            <a:pPr algn="just" rtl="1"/>
            <a:endParaRPr lang="fr-FR" sz="2400" dirty="0"/>
          </a:p>
        </p:txBody>
      </p:sp>
      <p:pic>
        <p:nvPicPr>
          <p:cNvPr id="4" name="~PP2005.WAV">
            <a:hlinkClick r:id="" action="ppaction://media"/>
          </p:cNvPr>
          <p:cNvPicPr>
            <a:picLocks noRot="1" noChangeAspect="1"/>
          </p:cNvPicPr>
          <p:nvPr>
            <a:wavAudioFile r:embed="rId1" name="~PP2005.WAV"/>
          </p:nvPr>
        </p:nvPicPr>
        <p:blipFill>
          <a:blip r:embed="rId3" cstate="print"/>
          <a:stretch>
            <a:fillRect/>
          </a:stretch>
        </p:blipFill>
        <p:spPr>
          <a:xfrm>
            <a:off x="8632825" y="6346825"/>
            <a:ext cx="304800" cy="304800"/>
          </a:xfrm>
          <a:prstGeom prst="rect">
            <a:avLst/>
          </a:prstGeom>
        </p:spPr>
      </p:pic>
    </p:spTree>
  </p:cSld>
  <p:clrMapOvr>
    <a:masterClrMapping/>
  </p:clrMapOvr>
  <p:transition advTm="773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274042"/>
          </a:xfrm>
        </p:spPr>
        <p:txBody>
          <a:bodyPr>
            <a:normAutofit fontScale="90000"/>
          </a:bodyPr>
          <a:lstStyle/>
          <a:p>
            <a:endParaRPr lang="fr-FR" dirty="0"/>
          </a:p>
        </p:txBody>
      </p:sp>
      <p:sp>
        <p:nvSpPr>
          <p:cNvPr id="3" name="Espace réservé du contenu 2"/>
          <p:cNvSpPr>
            <a:spLocks noGrp="1"/>
          </p:cNvSpPr>
          <p:nvPr>
            <p:ph idx="1"/>
          </p:nvPr>
        </p:nvSpPr>
        <p:spPr>
          <a:xfrm>
            <a:off x="457200" y="692696"/>
            <a:ext cx="8229600" cy="5433467"/>
          </a:xfrm>
        </p:spPr>
        <p:txBody>
          <a:bodyPr>
            <a:normAutofit fontScale="92500"/>
          </a:bodyPr>
          <a:lstStyle/>
          <a:p>
            <a:pPr algn="just" rtl="1">
              <a:buNone/>
            </a:pPr>
            <a:r>
              <a:rPr lang="ar-SA" sz="2400" b="1" u="sng" dirty="0" err="1" smtClean="0"/>
              <a:t>ثانيا </a:t>
            </a:r>
            <a:r>
              <a:rPr lang="ar-SA" sz="2400" b="1" u="sng" dirty="0" smtClean="0"/>
              <a:t>/ التزامات </a:t>
            </a:r>
            <a:r>
              <a:rPr lang="ar-SA" sz="2400" b="1" u="sng" dirty="0" err="1" smtClean="0"/>
              <a:t>المؤمن </a:t>
            </a:r>
            <a:r>
              <a:rPr lang="ar-SA" sz="2400" b="1" dirty="0" smtClean="0"/>
              <a:t>: </a:t>
            </a:r>
            <a:r>
              <a:rPr lang="ar-SA" sz="2400" dirty="0" smtClean="0"/>
              <a:t>إذ يجب على المؤمن الالتزام بدفع التعويض المناسب وبمقدار الخسارة الفعلية للمؤمن له عند وقوع الخطر وذلك بالنسبة للتأمين على الأموال والممتلكات أو التعويض بمبلغ التأمين بالنسبة للتأمين على الحياة</a:t>
            </a:r>
            <a:r>
              <a:rPr lang="ar-SA" sz="2400" b="1" dirty="0" smtClean="0"/>
              <a:t>.</a:t>
            </a:r>
          </a:p>
          <a:p>
            <a:pPr algn="just" rtl="1">
              <a:buNone/>
            </a:pPr>
            <a:r>
              <a:rPr lang="ar-SA" sz="2600" b="1" spc="300" dirty="0" smtClean="0">
                <a:solidFill>
                  <a:srgbClr val="FF0000"/>
                </a:solidFill>
                <a:effectLst>
                  <a:outerShdw blurRad="38100" dist="38100" dir="2700000" algn="tl">
                    <a:srgbClr val="000000">
                      <a:alpha val="43137"/>
                    </a:srgbClr>
                  </a:outerShdw>
                </a:effectLst>
              </a:rPr>
              <a:t>الأسس </a:t>
            </a:r>
            <a:r>
              <a:rPr lang="ar-SA" sz="2600" b="1" spc="300" dirty="0" err="1" smtClean="0">
                <a:solidFill>
                  <a:srgbClr val="FF0000"/>
                </a:solidFill>
                <a:effectLst>
                  <a:outerShdw blurRad="38100" dist="38100" dir="2700000" algn="tl">
                    <a:srgbClr val="000000">
                      <a:alpha val="43137"/>
                    </a:srgbClr>
                  </a:outerShdw>
                </a:effectLst>
              </a:rPr>
              <a:t>القانونية :</a:t>
            </a:r>
            <a:endParaRPr lang="ar-SA" sz="2600" b="1" spc="300" dirty="0" smtClean="0">
              <a:solidFill>
                <a:srgbClr val="FF0000"/>
              </a:solidFill>
              <a:effectLst>
                <a:outerShdw blurRad="38100" dist="38100" dir="2700000" algn="tl">
                  <a:srgbClr val="000000">
                    <a:alpha val="43137"/>
                  </a:srgbClr>
                </a:outerShdw>
              </a:effectLst>
            </a:endParaRPr>
          </a:p>
          <a:p>
            <a:pPr algn="just" rtl="1">
              <a:buNone/>
            </a:pPr>
            <a:r>
              <a:rPr lang="ar-SA" sz="2400" b="1" dirty="0" smtClean="0"/>
              <a:t>المادة </a:t>
            </a:r>
            <a:r>
              <a:rPr lang="ar-SA" sz="2400" b="1" dirty="0" err="1" smtClean="0"/>
              <a:t>17 </a:t>
            </a:r>
            <a:r>
              <a:rPr lang="ar-SA" sz="2400" b="1" dirty="0" smtClean="0"/>
              <a:t>: </a:t>
            </a:r>
            <a:r>
              <a:rPr lang="ar-SA" sz="2400" dirty="0" smtClean="0">
                <a:solidFill>
                  <a:srgbClr val="FF0000"/>
                </a:solidFill>
              </a:rPr>
              <a:t>يتحمل المؤمن الخسائر والأضرار الناتجة عن الحادث الفجائي أو الناتجة عن خطأ المؤمن له، عدا استثناء صريح ومحدد في </a:t>
            </a:r>
            <a:r>
              <a:rPr lang="ar-SA" sz="2400" dirty="0" err="1" smtClean="0">
                <a:solidFill>
                  <a:srgbClr val="FF0000"/>
                </a:solidFill>
              </a:rPr>
              <a:t>العقد.</a:t>
            </a:r>
            <a:r>
              <a:rPr lang="ar-SA" sz="2400" dirty="0" smtClean="0">
                <a:solidFill>
                  <a:srgbClr val="FF0000"/>
                </a:solidFill>
              </a:rPr>
              <a:t> غير أن المؤمن لا يتحمل، رغم أي اتفاق مخالف، الخسائر والأضرار الناتجة عن خطأ متعمد أو تدليسي للمؤمن له.</a:t>
            </a:r>
          </a:p>
          <a:p>
            <a:pPr algn="just" rtl="1">
              <a:buNone/>
            </a:pPr>
            <a:r>
              <a:rPr lang="ar-SA" sz="2400" b="1" dirty="0" smtClean="0"/>
              <a:t>المادة </a:t>
            </a:r>
            <a:r>
              <a:rPr lang="ar-SA" sz="2400" b="1" dirty="0" err="1" smtClean="0"/>
              <a:t>18 </a:t>
            </a:r>
            <a:r>
              <a:rPr lang="ar-SA" sz="2400" b="1" dirty="0" smtClean="0"/>
              <a:t>: </a:t>
            </a:r>
            <a:r>
              <a:rPr lang="ar-SA" sz="2400" dirty="0" smtClean="0">
                <a:solidFill>
                  <a:srgbClr val="FF0000"/>
                </a:solidFill>
              </a:rPr>
              <a:t>يضمن المؤمن الخسائر والأضرار التي يتسبب فيها أشخاص يكون المؤمن له </a:t>
            </a:r>
            <a:r>
              <a:rPr lang="ar-SA" sz="2400" dirty="0" err="1" smtClean="0">
                <a:solidFill>
                  <a:srgbClr val="FF0000"/>
                </a:solidFill>
              </a:rPr>
              <a:t>مسؤولا</a:t>
            </a:r>
            <a:r>
              <a:rPr lang="ar-SA" sz="2400" dirty="0" smtClean="0">
                <a:solidFill>
                  <a:srgbClr val="FF0000"/>
                </a:solidFill>
              </a:rPr>
              <a:t> عنهم مدنيا بموجب الفصل 85 من الظهير الشريف المؤرخ في 9 رمضان </a:t>
            </a:r>
            <a:r>
              <a:rPr lang="ar-SA" sz="2400" dirty="0" err="1" smtClean="0">
                <a:solidFill>
                  <a:srgbClr val="FF0000"/>
                </a:solidFill>
              </a:rPr>
              <a:t>1331 </a:t>
            </a:r>
            <a:r>
              <a:rPr lang="ar-SA" sz="2400" dirty="0" smtClean="0">
                <a:solidFill>
                  <a:srgbClr val="FF0000"/>
                </a:solidFill>
              </a:rPr>
              <a:t>(12 أغسطس 1913) المتعلق بالالتزامات والعقود، وذلك كيفما كانت طبيعة وجسامة أخطاء هؤلاء الأشخاص.</a:t>
            </a:r>
            <a:endParaRPr lang="fr-FR" sz="2400" b="1" dirty="0" smtClean="0">
              <a:solidFill>
                <a:srgbClr val="FF0000"/>
              </a:solidFill>
            </a:endParaRPr>
          </a:p>
          <a:p>
            <a:pPr algn="just" rtl="1">
              <a:buNone/>
            </a:pPr>
            <a:r>
              <a:rPr lang="ar-SA" sz="2400" b="1" dirty="0" smtClean="0"/>
              <a:t>المادة  19: </a:t>
            </a:r>
            <a:r>
              <a:rPr lang="ar-SA" sz="2400" dirty="0" smtClean="0">
                <a:solidFill>
                  <a:srgbClr val="FF0000"/>
                </a:solidFill>
              </a:rPr>
              <a:t>عند تحقق الخطر المضمون أو عند حلول أجل العقد، يجب على المؤمن، داخل الأجل المتفق عليه، تسديد التعويض أو المبلغ المحدد حسب عقد </a:t>
            </a:r>
            <a:r>
              <a:rPr lang="ar-SA" sz="2400" dirty="0" err="1" smtClean="0">
                <a:solidFill>
                  <a:srgbClr val="FF0000"/>
                </a:solidFill>
              </a:rPr>
              <a:t>التأمين.</a:t>
            </a:r>
            <a:r>
              <a:rPr lang="ar-SA" sz="2400" dirty="0" smtClean="0">
                <a:solidFill>
                  <a:srgbClr val="FF0000"/>
                </a:solidFill>
              </a:rPr>
              <a:t> لا يلزم المؤمن بدفع أكثر من المبلغ المؤمن </a:t>
            </a:r>
            <a:r>
              <a:rPr lang="ar-SA" sz="2400" dirty="0" err="1" smtClean="0">
                <a:solidFill>
                  <a:srgbClr val="FF0000"/>
                </a:solidFill>
              </a:rPr>
              <a:t>عليه.</a:t>
            </a:r>
            <a:r>
              <a:rPr lang="ar-SA" sz="2400" dirty="0" smtClean="0">
                <a:solidFill>
                  <a:srgbClr val="FF0000"/>
                </a:solidFill>
              </a:rPr>
              <a:t> يحظر كل شرط من شأنه أن يمنع المؤمن له أو من يحل محله من مقاضاة المؤمن أو من مطالبته بالضمان بمناسبة تسوية الحوادث.</a:t>
            </a:r>
            <a:endParaRPr lang="fr-FR" sz="2400" b="1" dirty="0" smtClean="0">
              <a:solidFill>
                <a:srgbClr val="FF0000"/>
              </a:solidFill>
            </a:endParaRPr>
          </a:p>
          <a:p>
            <a:pPr algn="just" rtl="1">
              <a:buNone/>
            </a:pPr>
            <a:endParaRPr lang="fr-FR" sz="2400" b="1" dirty="0" smtClean="0"/>
          </a:p>
          <a:p>
            <a:pPr algn="just" rtl="1">
              <a:buNone/>
            </a:pPr>
            <a:endParaRPr lang="ar-SA" sz="2400" b="1" dirty="0" smtClean="0"/>
          </a:p>
          <a:p>
            <a:pPr algn="just" rtl="1">
              <a:buNone/>
            </a:pPr>
            <a:endParaRPr lang="fr-FR" sz="2400" dirty="0"/>
          </a:p>
        </p:txBody>
      </p:sp>
      <p:pic>
        <p:nvPicPr>
          <p:cNvPr id="4" name="~PP425.WAV">
            <a:hlinkClick r:id="" action="ppaction://media"/>
          </p:cNvPr>
          <p:cNvPicPr>
            <a:picLocks noRot="1" noChangeAspect="1"/>
          </p:cNvPicPr>
          <p:nvPr>
            <a:wavAudioFile r:embed="rId1" name="~PP425.WAV"/>
          </p:nvPr>
        </p:nvPicPr>
        <p:blipFill>
          <a:blip r:embed="rId3" cstate="print"/>
          <a:stretch>
            <a:fillRect/>
          </a:stretch>
        </p:blipFill>
        <p:spPr>
          <a:xfrm>
            <a:off x="8632825" y="6346825"/>
            <a:ext cx="304800" cy="304800"/>
          </a:xfrm>
          <a:prstGeom prst="rect">
            <a:avLst/>
          </a:prstGeom>
        </p:spPr>
      </p:pic>
    </p:spTree>
  </p:cSld>
  <p:clrMapOvr>
    <a:masterClrMapping/>
  </p:clrMapOvr>
  <p:transition advTm="802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274638"/>
            <a:ext cx="8229600" cy="490066"/>
          </a:xfrm>
        </p:spPr>
        <p:txBody>
          <a:bodyPr>
            <a:noAutofit/>
          </a:bodyPr>
          <a:lstStyle/>
          <a:p>
            <a:pPr algn="r" rtl="1"/>
            <a:r>
              <a:rPr lang="ar-SA" sz="3200" b="1" spc="300" dirty="0" smtClean="0">
                <a:solidFill>
                  <a:srgbClr val="FF0000"/>
                </a:solidFill>
                <a:effectLst>
                  <a:outerShdw blurRad="38100" dist="38100" dir="2700000" algn="tl">
                    <a:srgbClr val="000000">
                      <a:alpha val="43137"/>
                    </a:srgbClr>
                  </a:outerShdw>
                </a:effectLst>
              </a:rPr>
              <a:t/>
            </a:r>
            <a:br>
              <a:rPr lang="ar-SA" sz="3200" b="1" spc="300" dirty="0" smtClean="0">
                <a:solidFill>
                  <a:srgbClr val="FF0000"/>
                </a:solidFill>
                <a:effectLst>
                  <a:outerShdw blurRad="38100" dist="38100" dir="2700000" algn="tl">
                    <a:srgbClr val="000000">
                      <a:alpha val="43137"/>
                    </a:srgbClr>
                  </a:outerShdw>
                </a:effectLst>
              </a:rPr>
            </a:br>
            <a:r>
              <a:rPr lang="ar-SA" sz="3200" b="1" spc="300" dirty="0" smtClean="0">
                <a:solidFill>
                  <a:srgbClr val="FF0000"/>
                </a:solidFill>
                <a:effectLst>
                  <a:outerShdw blurRad="38100" dist="38100" dir="2700000" algn="tl">
                    <a:srgbClr val="000000">
                      <a:alpha val="43137"/>
                    </a:srgbClr>
                  </a:outerShdw>
                </a:effectLst>
              </a:rPr>
              <a:t>1.1 الأركان </a:t>
            </a:r>
            <a:br>
              <a:rPr lang="ar-SA" sz="3200" b="1" spc="300" dirty="0" smtClean="0">
                <a:solidFill>
                  <a:srgbClr val="FF0000"/>
                </a:solidFill>
                <a:effectLst>
                  <a:outerShdw blurRad="38100" dist="38100" dir="2700000" algn="tl">
                    <a:srgbClr val="000000">
                      <a:alpha val="43137"/>
                    </a:srgbClr>
                  </a:outerShdw>
                </a:effectLst>
              </a:rPr>
            </a:br>
            <a:endParaRPr lang="fr-FR" sz="3200" b="1" dirty="0"/>
          </a:p>
        </p:txBody>
      </p:sp>
      <p:sp>
        <p:nvSpPr>
          <p:cNvPr id="5" name="Espace réservé du contenu 4"/>
          <p:cNvSpPr>
            <a:spLocks noGrp="1"/>
          </p:cNvSpPr>
          <p:nvPr>
            <p:ph idx="1"/>
          </p:nvPr>
        </p:nvSpPr>
        <p:spPr>
          <a:xfrm>
            <a:off x="457200" y="836712"/>
            <a:ext cx="8229600" cy="5289451"/>
          </a:xfrm>
        </p:spPr>
        <p:txBody>
          <a:bodyPr>
            <a:normAutofit/>
          </a:bodyPr>
          <a:lstStyle/>
          <a:p>
            <a:pPr algn="r" rtl="1">
              <a:lnSpc>
                <a:spcPct val="200000"/>
              </a:lnSpc>
              <a:buNone/>
            </a:pPr>
            <a:r>
              <a:rPr lang="ar-SA" sz="2400" b="1" dirty="0" smtClean="0"/>
              <a:t>أركان عقد </a:t>
            </a:r>
            <a:r>
              <a:rPr lang="ar-SA" sz="2400" b="1" dirty="0" err="1" smtClean="0"/>
              <a:t>التأمين </a:t>
            </a:r>
            <a:r>
              <a:rPr lang="ar-SA" sz="2400" b="1" dirty="0" smtClean="0"/>
              <a:t>: </a:t>
            </a:r>
            <a:r>
              <a:rPr lang="ar-SA" sz="2400" dirty="0" err="1" smtClean="0"/>
              <a:t>ثلاثه</a:t>
            </a:r>
            <a:r>
              <a:rPr lang="ar-SA" sz="2400" dirty="0" smtClean="0"/>
              <a:t> </a:t>
            </a:r>
            <a:r>
              <a:rPr lang="ar-SA" sz="2400" dirty="0" err="1" smtClean="0"/>
              <a:t>هي </a:t>
            </a:r>
            <a:r>
              <a:rPr lang="ar-SA" sz="2400" b="1" dirty="0" err="1" smtClean="0"/>
              <a:t>:</a:t>
            </a:r>
            <a:r>
              <a:rPr lang="ar-SA" sz="2400" dirty="0" smtClean="0"/>
              <a:t/>
            </a:r>
            <a:br>
              <a:rPr lang="ar-SA" sz="2400" dirty="0" smtClean="0"/>
            </a:br>
            <a:r>
              <a:rPr lang="ar-SA" sz="2400" b="1" dirty="0" smtClean="0"/>
              <a:t>- </a:t>
            </a:r>
            <a:r>
              <a:rPr lang="ar-SA" sz="2400" b="1" dirty="0" err="1" smtClean="0"/>
              <a:t>التراضي </a:t>
            </a:r>
            <a:r>
              <a:rPr lang="ar-SA" sz="2400" b="1" dirty="0" smtClean="0"/>
              <a:t>: </a:t>
            </a:r>
            <a:r>
              <a:rPr lang="ar-SA" sz="2400" dirty="0" smtClean="0"/>
              <a:t>ويقصد </a:t>
            </a:r>
            <a:r>
              <a:rPr lang="ar-SA" sz="2400" dirty="0" err="1" smtClean="0"/>
              <a:t>به</a:t>
            </a:r>
            <a:r>
              <a:rPr lang="ar-SA" sz="2400" dirty="0" smtClean="0"/>
              <a:t> رضى الطرفين عند عقد التأمين ويجب توفر الأهلية القانونية </a:t>
            </a:r>
            <a:r>
              <a:rPr lang="ar-SA" sz="2400" dirty="0" err="1" smtClean="0"/>
              <a:t>لكلاهما .</a:t>
            </a:r>
            <a:r>
              <a:rPr lang="ar-SA" sz="2400" dirty="0" smtClean="0"/>
              <a:t/>
            </a:r>
            <a:br>
              <a:rPr lang="ar-SA" sz="2400" dirty="0" smtClean="0"/>
            </a:br>
            <a:r>
              <a:rPr lang="ar-SA" sz="2400" b="1" dirty="0" smtClean="0"/>
              <a:t>- </a:t>
            </a:r>
            <a:r>
              <a:rPr lang="ar-SA" sz="2400" b="1" dirty="0" err="1" smtClean="0"/>
              <a:t>المحل </a:t>
            </a:r>
            <a:r>
              <a:rPr lang="ar-SA" sz="2400" b="1" dirty="0" smtClean="0"/>
              <a:t>: </a:t>
            </a:r>
            <a:r>
              <a:rPr lang="ar-SA" sz="2400" dirty="0" smtClean="0"/>
              <a:t>ويقصد </a:t>
            </a:r>
            <a:r>
              <a:rPr lang="ar-SA" sz="2400" dirty="0" err="1" smtClean="0"/>
              <a:t>به</a:t>
            </a:r>
            <a:r>
              <a:rPr lang="ar-SA" sz="2400" dirty="0" smtClean="0"/>
              <a:t> الشيء المؤمن عليه سواء أكان أشخاص أم أموال وممتلكات أو مسؤولية تجاه </a:t>
            </a:r>
            <a:r>
              <a:rPr lang="ar-SA" sz="2400" dirty="0" err="1" smtClean="0"/>
              <a:t>الآخرين </a:t>
            </a:r>
            <a:r>
              <a:rPr lang="ar-SA" sz="2400" b="1" dirty="0" err="1" smtClean="0"/>
              <a:t>.</a:t>
            </a:r>
            <a:r>
              <a:rPr lang="ar-SA" sz="2400" dirty="0" smtClean="0"/>
              <a:t/>
            </a:r>
            <a:br>
              <a:rPr lang="ar-SA" sz="2400" dirty="0" smtClean="0"/>
            </a:br>
            <a:r>
              <a:rPr lang="ar-SA" sz="2400" b="1" dirty="0" smtClean="0"/>
              <a:t>- </a:t>
            </a:r>
            <a:r>
              <a:rPr lang="ar-SA" sz="2400" b="1" dirty="0" err="1" smtClean="0"/>
              <a:t>السبب </a:t>
            </a:r>
            <a:r>
              <a:rPr lang="ar-SA" sz="2400" b="1" dirty="0" smtClean="0"/>
              <a:t>: </a:t>
            </a:r>
            <a:r>
              <a:rPr lang="ar-SA" sz="2400" dirty="0" smtClean="0"/>
              <a:t>ويقصد </a:t>
            </a:r>
            <a:r>
              <a:rPr lang="ar-SA" sz="2400" dirty="0" err="1" smtClean="0"/>
              <a:t>به</a:t>
            </a:r>
            <a:r>
              <a:rPr lang="ar-SA" sz="2400" dirty="0" smtClean="0"/>
              <a:t> الدافع أو الباعث على التعاقد بين المؤمن له والمؤمن</a:t>
            </a:r>
            <a:r>
              <a:rPr lang="ar-SA" sz="2400" b="1" dirty="0" smtClean="0"/>
              <a:t>.</a:t>
            </a:r>
            <a:endParaRPr lang="fr-FR" sz="2400" dirty="0"/>
          </a:p>
        </p:txBody>
      </p:sp>
      <p:pic>
        <p:nvPicPr>
          <p:cNvPr id="6" name="~PP3306.WAV">
            <a:hlinkClick r:id="" action="ppaction://media"/>
          </p:cNvPr>
          <p:cNvPicPr>
            <a:picLocks noRot="1" noChangeAspect="1"/>
          </p:cNvPicPr>
          <p:nvPr>
            <a:wavAudioFile r:embed="rId1" name="~PP3306.WAV"/>
          </p:nvPr>
        </p:nvPicPr>
        <p:blipFill>
          <a:blip r:embed="rId3" cstate="print"/>
          <a:stretch>
            <a:fillRect/>
          </a:stretch>
        </p:blipFill>
        <p:spPr>
          <a:xfrm>
            <a:off x="8632825" y="6346825"/>
            <a:ext cx="304800" cy="304800"/>
          </a:xfrm>
          <a:prstGeom prst="rect">
            <a:avLst/>
          </a:prstGeom>
        </p:spPr>
      </p:pic>
    </p:spTree>
  </p:cSld>
  <p:clrMapOvr>
    <a:masterClrMapping/>
  </p:clrMapOvr>
  <p:transition advTm="1657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15816" y="2132856"/>
            <a:ext cx="3528392" cy="1584176"/>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rtl="1"/>
            <a:r>
              <a:rPr lang="ar-SA" sz="3200" b="1" dirty="0" smtClean="0"/>
              <a:t>عقد التأمين </a:t>
            </a:r>
          </a:p>
          <a:p>
            <a:pPr algn="ctr" rtl="1"/>
            <a:r>
              <a:rPr lang="ar-SA" sz="3200" dirty="0" smtClean="0"/>
              <a:t>شروط انعقاده </a:t>
            </a:r>
            <a:endParaRPr lang="fr-FR" sz="3200" dirty="0"/>
          </a:p>
        </p:txBody>
      </p:sp>
      <p:sp>
        <p:nvSpPr>
          <p:cNvPr id="8" name="Ellipse 7"/>
          <p:cNvSpPr/>
          <p:nvPr/>
        </p:nvSpPr>
        <p:spPr>
          <a:xfrm>
            <a:off x="323528" y="548680"/>
            <a:ext cx="2160240" cy="129614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rtl="1"/>
            <a:r>
              <a:rPr lang="ar-SA" sz="2000" b="1" dirty="0" smtClean="0">
                <a:solidFill>
                  <a:sysClr val="windowText" lastClr="000000"/>
                </a:solidFill>
                <a:effectLst>
                  <a:outerShdw blurRad="38100" dist="38100" dir="2700000" algn="tl">
                    <a:srgbClr val="000000">
                      <a:alpha val="43137"/>
                    </a:srgbClr>
                  </a:outerShdw>
                </a:effectLst>
              </a:rPr>
              <a:t>الرضا غير المعيب  </a:t>
            </a:r>
            <a:endParaRPr lang="fr-FR" sz="2000" b="1" dirty="0">
              <a:solidFill>
                <a:sysClr val="windowText" lastClr="000000"/>
              </a:solidFill>
              <a:effectLst>
                <a:outerShdw blurRad="38100" dist="38100" dir="2700000" algn="tl">
                  <a:srgbClr val="000000">
                    <a:alpha val="43137"/>
                  </a:srgbClr>
                </a:outerShdw>
              </a:effectLst>
            </a:endParaRPr>
          </a:p>
        </p:txBody>
      </p:sp>
      <p:sp>
        <p:nvSpPr>
          <p:cNvPr id="9" name="Ellipse 8"/>
          <p:cNvSpPr/>
          <p:nvPr/>
        </p:nvSpPr>
        <p:spPr>
          <a:xfrm>
            <a:off x="6444208" y="548680"/>
            <a:ext cx="2232248" cy="136815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ar-SA" sz="2000" b="1" dirty="0" smtClean="0">
                <a:solidFill>
                  <a:sysClr val="windowText" lastClr="000000"/>
                </a:solidFill>
                <a:effectLst>
                  <a:outerShdw blurRad="38100" dist="38100" dir="2700000" algn="tl">
                    <a:srgbClr val="000000">
                      <a:alpha val="43137"/>
                    </a:srgbClr>
                  </a:outerShdw>
                </a:effectLst>
              </a:rPr>
              <a:t>الأهلية للتعاقد </a:t>
            </a:r>
            <a:endParaRPr lang="fr-FR" sz="2000" b="1" dirty="0">
              <a:solidFill>
                <a:sysClr val="windowText" lastClr="000000"/>
              </a:solidFill>
              <a:effectLst>
                <a:outerShdw blurRad="38100" dist="38100" dir="2700000" algn="tl">
                  <a:srgbClr val="000000">
                    <a:alpha val="43137"/>
                  </a:srgbClr>
                </a:outerShdw>
              </a:effectLst>
            </a:endParaRPr>
          </a:p>
        </p:txBody>
      </p:sp>
      <p:sp>
        <p:nvSpPr>
          <p:cNvPr id="10" name="Ellipse 9"/>
          <p:cNvSpPr/>
          <p:nvPr/>
        </p:nvSpPr>
        <p:spPr>
          <a:xfrm>
            <a:off x="539552" y="4221088"/>
            <a:ext cx="2160240" cy="158417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ar-SA" sz="2000" b="1" dirty="0" err="1" smtClean="0">
                <a:solidFill>
                  <a:sysClr val="windowText" lastClr="000000"/>
                </a:solidFill>
                <a:effectLst>
                  <a:outerShdw blurRad="38100" dist="38100" dir="2700000" algn="tl">
                    <a:srgbClr val="000000">
                      <a:alpha val="43137"/>
                    </a:srgbClr>
                  </a:outerShdw>
                </a:effectLst>
              </a:rPr>
              <a:t>المحل </a:t>
            </a:r>
            <a:r>
              <a:rPr lang="ar-SA" sz="2000" b="1" dirty="0" smtClean="0">
                <a:solidFill>
                  <a:sysClr val="windowText" lastClr="000000"/>
                </a:solidFill>
                <a:effectLst>
                  <a:outerShdw blurRad="38100" dist="38100" dir="2700000" algn="tl">
                    <a:srgbClr val="000000">
                      <a:alpha val="43137"/>
                    </a:srgbClr>
                  </a:outerShdw>
                </a:effectLst>
              </a:rPr>
              <a:t>(محتمل</a:t>
            </a:r>
            <a:r>
              <a:rPr lang="ar-SA" sz="2000" b="1" dirty="0" err="1" smtClean="0">
                <a:solidFill>
                  <a:sysClr val="windowText" lastClr="000000"/>
                </a:solidFill>
                <a:effectLst>
                  <a:outerShdw blurRad="38100" dist="38100" dir="2700000" algn="tl">
                    <a:srgbClr val="000000">
                      <a:alpha val="43137"/>
                    </a:srgbClr>
                  </a:outerShdw>
                </a:effectLst>
              </a:rPr>
              <a:t>)</a:t>
            </a:r>
            <a:endParaRPr lang="fr-FR" sz="2000" b="1" dirty="0">
              <a:solidFill>
                <a:sysClr val="windowText" lastClr="000000"/>
              </a:solidFill>
              <a:effectLst>
                <a:outerShdw blurRad="38100" dist="38100" dir="2700000" algn="tl">
                  <a:srgbClr val="000000">
                    <a:alpha val="43137"/>
                  </a:srgbClr>
                </a:outerShdw>
              </a:effectLst>
            </a:endParaRPr>
          </a:p>
        </p:txBody>
      </p:sp>
      <p:sp>
        <p:nvSpPr>
          <p:cNvPr id="11" name="Ellipse 10"/>
          <p:cNvSpPr/>
          <p:nvPr/>
        </p:nvSpPr>
        <p:spPr>
          <a:xfrm>
            <a:off x="6300192" y="4365104"/>
            <a:ext cx="2448272" cy="136815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ar-SA" sz="2000" b="1" dirty="0" smtClean="0">
                <a:solidFill>
                  <a:sysClr val="windowText" lastClr="000000"/>
                </a:solidFill>
                <a:effectLst>
                  <a:outerShdw blurRad="38100" dist="38100" dir="2700000" algn="tl">
                    <a:srgbClr val="000000">
                      <a:alpha val="43137"/>
                    </a:srgbClr>
                  </a:outerShdw>
                </a:effectLst>
              </a:rPr>
              <a:t>السبب </a:t>
            </a:r>
          </a:p>
          <a:p>
            <a:pPr algn="ctr"/>
            <a:r>
              <a:rPr lang="ar-SA" sz="2000" b="1" dirty="0" smtClean="0">
                <a:solidFill>
                  <a:sysClr val="windowText" lastClr="000000"/>
                </a:solidFill>
                <a:effectLst>
                  <a:outerShdw blurRad="38100" dist="38100" dir="2700000" algn="tl">
                    <a:srgbClr val="000000">
                      <a:alpha val="43137"/>
                    </a:srgbClr>
                  </a:outerShdw>
                </a:effectLst>
              </a:rPr>
              <a:t>غير مخالف للنظام العام والأخلاق الحميدة  </a:t>
            </a:r>
            <a:endParaRPr lang="fr-FR" sz="2000" b="1" dirty="0">
              <a:solidFill>
                <a:sysClr val="windowText" lastClr="000000"/>
              </a:solidFill>
              <a:effectLst>
                <a:outerShdw blurRad="38100" dist="38100" dir="2700000" algn="tl">
                  <a:srgbClr val="000000">
                    <a:alpha val="43137"/>
                  </a:srgbClr>
                </a:outerShdw>
              </a:effectLst>
            </a:endParaRPr>
          </a:p>
        </p:txBody>
      </p:sp>
      <p:cxnSp>
        <p:nvCxnSpPr>
          <p:cNvPr id="13" name="Connecteur droit avec flèche 12"/>
          <p:cNvCxnSpPr>
            <a:stCxn id="7" idx="0"/>
            <a:endCxn id="9" idx="2"/>
          </p:cNvCxnSpPr>
          <p:nvPr/>
        </p:nvCxnSpPr>
        <p:spPr>
          <a:xfrm flipV="1">
            <a:off x="4680012" y="1232756"/>
            <a:ext cx="1764196" cy="9001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7" name="Connecteur droit avec flèche 16"/>
          <p:cNvCxnSpPr>
            <a:stCxn id="7" idx="0"/>
            <a:endCxn id="8" idx="6"/>
          </p:cNvCxnSpPr>
          <p:nvPr/>
        </p:nvCxnSpPr>
        <p:spPr>
          <a:xfrm flipH="1" flipV="1">
            <a:off x="2483768" y="1196752"/>
            <a:ext cx="2196244" cy="93610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3" name="Connecteur droit avec flèche 22"/>
          <p:cNvCxnSpPr>
            <a:stCxn id="7" idx="2"/>
            <a:endCxn id="11" idx="0"/>
          </p:cNvCxnSpPr>
          <p:nvPr/>
        </p:nvCxnSpPr>
        <p:spPr>
          <a:xfrm>
            <a:off x="4680012" y="3717032"/>
            <a:ext cx="2844316" cy="64807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Connecteur droit avec flèche 25"/>
          <p:cNvCxnSpPr>
            <a:stCxn id="7" idx="2"/>
            <a:endCxn id="10" idx="0"/>
          </p:cNvCxnSpPr>
          <p:nvPr/>
        </p:nvCxnSpPr>
        <p:spPr>
          <a:xfrm flipH="1">
            <a:off x="1619672" y="3717032"/>
            <a:ext cx="3060340" cy="5040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0" name="~PP1997.WAV">
            <a:hlinkClick r:id="" action="ppaction://media"/>
          </p:cNvPr>
          <p:cNvPicPr>
            <a:picLocks noRot="1" noChangeAspect="1"/>
          </p:cNvPicPr>
          <p:nvPr>
            <a:wavAudioFile r:embed="rId1" name="~PP1997.WAV"/>
          </p:nvPr>
        </p:nvPicPr>
        <p:blipFill>
          <a:blip r:embed="rId3" cstate="print"/>
          <a:stretch>
            <a:fillRect/>
          </a:stretch>
        </p:blipFill>
        <p:spPr>
          <a:xfrm>
            <a:off x="8632825" y="6346825"/>
            <a:ext cx="304800" cy="304800"/>
          </a:xfrm>
          <a:prstGeom prst="rect">
            <a:avLst/>
          </a:prstGeom>
        </p:spPr>
      </p:pic>
    </p:spTree>
  </p:cSld>
  <p:clrMapOvr>
    <a:masterClrMapping/>
  </p:clrMapOvr>
  <p:transition advTm="559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274638"/>
            <a:ext cx="8229600" cy="634082"/>
          </a:xfrm>
          <a:solidFill>
            <a:srgbClr val="FFFF00"/>
          </a:solidFill>
        </p:spPr>
        <p:txBody>
          <a:bodyPr>
            <a:normAutofit/>
          </a:bodyPr>
          <a:lstStyle/>
          <a:p>
            <a:r>
              <a:rPr lang="ar-SA" sz="2800" b="1" dirty="0" smtClean="0">
                <a:effectLst>
                  <a:outerShdw blurRad="38100" dist="38100" dir="2700000" algn="tl">
                    <a:srgbClr val="000000">
                      <a:alpha val="43137"/>
                    </a:srgbClr>
                  </a:outerShdw>
                </a:effectLst>
              </a:rPr>
              <a:t>عيوب الرضا في عقد التأمين </a:t>
            </a:r>
            <a:endParaRPr lang="fr-FR" sz="2800" b="1" dirty="0">
              <a:effectLst>
                <a:outerShdw blurRad="38100" dist="38100" dir="2700000" algn="tl">
                  <a:srgbClr val="000000">
                    <a:alpha val="43137"/>
                  </a:srgbClr>
                </a:outerShdw>
              </a:effectLst>
            </a:endParaRPr>
          </a:p>
        </p:txBody>
      </p:sp>
      <p:graphicFrame>
        <p:nvGraphicFramePr>
          <p:cNvPr id="5" name="Espace réservé du contenu 4"/>
          <p:cNvGraphicFramePr>
            <a:graphicFrameLocks noGrp="1"/>
          </p:cNvGraphicFramePr>
          <p:nvPr>
            <p:ph idx="1"/>
          </p:nvPr>
        </p:nvGraphicFramePr>
        <p:xfrm>
          <a:off x="457200" y="1196975"/>
          <a:ext cx="8291264" cy="4694640"/>
        </p:xfrm>
        <a:graphic>
          <a:graphicData uri="http://schemas.openxmlformats.org/drawingml/2006/table">
            <a:tbl>
              <a:tblPr firstRow="1" bandRow="1">
                <a:tableStyleId>{5940675A-B579-460E-94D1-54222C63F5DA}</a:tableStyleId>
              </a:tblPr>
              <a:tblGrid>
                <a:gridCol w="6275040"/>
                <a:gridCol w="2016224"/>
              </a:tblGrid>
              <a:tr h="684000">
                <a:tc>
                  <a:txBody>
                    <a:bodyPr/>
                    <a:lstStyle/>
                    <a:p>
                      <a:pPr algn="ctr"/>
                      <a:r>
                        <a:rPr lang="ar-SA" sz="2400" b="1" dirty="0" smtClean="0">
                          <a:effectLst>
                            <a:outerShdw blurRad="38100" dist="38100" dir="2700000" algn="tl">
                              <a:srgbClr val="000000">
                                <a:alpha val="43137"/>
                              </a:srgbClr>
                            </a:outerShdw>
                          </a:effectLst>
                        </a:rPr>
                        <a:t>مثال</a:t>
                      </a:r>
                      <a:r>
                        <a:rPr lang="ar-SA" sz="2400" b="1" baseline="0" dirty="0" smtClean="0">
                          <a:effectLst>
                            <a:outerShdw blurRad="38100" dist="38100" dir="2700000" algn="tl">
                              <a:srgbClr val="000000">
                                <a:alpha val="43137"/>
                              </a:srgbClr>
                            </a:outerShdw>
                          </a:effectLst>
                        </a:rPr>
                        <a:t> </a:t>
                      </a:r>
                      <a:endParaRPr lang="fr-FR" sz="2400" b="1" dirty="0">
                        <a:effectLst>
                          <a:outerShdw blurRad="38100" dist="38100" dir="2700000" algn="tl">
                            <a:srgbClr val="000000">
                              <a:alpha val="43137"/>
                            </a:srgbClr>
                          </a:outerShdw>
                        </a:effectLst>
                      </a:endParaRPr>
                    </a:p>
                  </a:txBody>
                  <a:tcPr/>
                </a:tc>
                <a:tc>
                  <a:txBody>
                    <a:bodyPr/>
                    <a:lstStyle/>
                    <a:p>
                      <a:pPr algn="ctr"/>
                      <a:r>
                        <a:rPr lang="ar-SA" sz="2400" b="1" dirty="0" smtClean="0">
                          <a:effectLst>
                            <a:outerShdw blurRad="38100" dist="38100" dir="2700000" algn="tl">
                              <a:srgbClr val="000000">
                                <a:alpha val="43137"/>
                              </a:srgbClr>
                            </a:outerShdw>
                          </a:effectLst>
                        </a:rPr>
                        <a:t>عيوب الرضا </a:t>
                      </a:r>
                      <a:endParaRPr lang="fr-FR" sz="2400" b="1" dirty="0">
                        <a:effectLst>
                          <a:outerShdw blurRad="38100" dist="38100" dir="2700000" algn="tl">
                            <a:srgbClr val="000000">
                              <a:alpha val="43137"/>
                            </a:srgbClr>
                          </a:outerShdw>
                        </a:effectLst>
                      </a:endParaRPr>
                    </a:p>
                  </a:txBody>
                  <a:tcPr/>
                </a:tc>
              </a:tr>
              <a:tr h="1152000">
                <a:tc>
                  <a:txBody>
                    <a:bodyPr/>
                    <a:lstStyle/>
                    <a:p>
                      <a:pPr algn="ctr" rtl="1"/>
                      <a:r>
                        <a:rPr lang="ar-SA" sz="2000" dirty="0" smtClean="0"/>
                        <a:t>كلا طرفي عقد التأمين يتفقان على قيمة لوحة فنية موضوع التأمين معتقدين أن أنها لوحة أصلية في حين أنها نسخة مقلدة للنسخة </a:t>
                      </a:r>
                      <a:r>
                        <a:rPr lang="ar-SA" sz="2000" dirty="0" err="1" smtClean="0"/>
                        <a:t>الأصلية.</a:t>
                      </a:r>
                      <a:r>
                        <a:rPr lang="ar-SA" sz="2000" baseline="0" dirty="0" smtClean="0"/>
                        <a:t> </a:t>
                      </a:r>
                    </a:p>
                    <a:p>
                      <a:pPr algn="ctr" rtl="1"/>
                      <a:r>
                        <a:rPr lang="ar-SA" sz="2000" baseline="0" dirty="0" smtClean="0"/>
                        <a:t>فالغلط والحالة هذه مشترك بين طرفي العقد </a:t>
                      </a:r>
                      <a:endParaRPr lang="fr-FR" sz="2000" dirty="0"/>
                    </a:p>
                  </a:txBody>
                  <a:tcPr anchor="ctr"/>
                </a:tc>
                <a:tc>
                  <a:txBody>
                    <a:bodyPr/>
                    <a:lstStyle/>
                    <a:p>
                      <a:pPr algn="r"/>
                      <a:r>
                        <a:rPr lang="ar-SA" sz="2000" spc="300" dirty="0" smtClean="0">
                          <a:solidFill>
                            <a:srgbClr val="FF0000"/>
                          </a:solidFill>
                          <a:effectLst>
                            <a:outerShdw blurRad="38100" dist="38100" dir="2700000" algn="tl">
                              <a:srgbClr val="000000">
                                <a:alpha val="43137"/>
                              </a:srgbClr>
                            </a:outerShdw>
                          </a:effectLst>
                        </a:rPr>
                        <a:t>الغلط </a:t>
                      </a:r>
                      <a:endParaRPr lang="fr-FR" sz="2000" spc="300" dirty="0">
                        <a:solidFill>
                          <a:srgbClr val="FF0000"/>
                        </a:solidFill>
                        <a:effectLst>
                          <a:outerShdw blurRad="38100" dist="38100" dir="2700000" algn="tl">
                            <a:srgbClr val="000000">
                              <a:alpha val="43137"/>
                            </a:srgbClr>
                          </a:outerShdw>
                        </a:effectLst>
                      </a:endParaRPr>
                    </a:p>
                  </a:txBody>
                  <a:tcPr anchor="ctr"/>
                </a:tc>
              </a:tr>
              <a:tr h="1548000">
                <a:tc>
                  <a:txBody>
                    <a:bodyPr/>
                    <a:lstStyle/>
                    <a:p>
                      <a:pPr algn="ctr" rtl="1"/>
                      <a:r>
                        <a:rPr lang="ar-SA" sz="2000" dirty="0" smtClean="0"/>
                        <a:t>حالة التأمين على الحياة حيث </a:t>
                      </a:r>
                      <a:r>
                        <a:rPr lang="ar-SA" sz="2000" b="1" dirty="0" smtClean="0"/>
                        <a:t>يعمد</a:t>
                      </a:r>
                      <a:r>
                        <a:rPr lang="ar-SA" sz="2000" dirty="0" smtClean="0"/>
                        <a:t> المؤمن له على عدم تقديم المعلومات غير صحيحة </a:t>
                      </a:r>
                      <a:r>
                        <a:rPr lang="ar-SA" sz="2000" dirty="0" err="1" smtClean="0"/>
                        <a:t>ليستفيذ</a:t>
                      </a:r>
                      <a:r>
                        <a:rPr lang="ar-SA" sz="2000" baseline="0" dirty="0" smtClean="0"/>
                        <a:t> من عقد التأمين على </a:t>
                      </a:r>
                      <a:r>
                        <a:rPr lang="ar-SA" sz="2000" baseline="0" dirty="0" err="1" smtClean="0"/>
                        <a:t>الحياة.</a:t>
                      </a:r>
                      <a:r>
                        <a:rPr lang="ar-SA" sz="2000" baseline="0" dirty="0" smtClean="0"/>
                        <a:t> حيث لو علم </a:t>
                      </a:r>
                      <a:r>
                        <a:rPr lang="ar-SA" sz="2000" baseline="0" dirty="0" err="1" smtClean="0"/>
                        <a:t>المؤمن </a:t>
                      </a:r>
                      <a:r>
                        <a:rPr lang="ar-SA" sz="2000" baseline="0" dirty="0" smtClean="0"/>
                        <a:t>(شركة التأمين) حقيقة هذه المعلومات لن يقدم على التعاقد أو سيتعاقد لكن على ضوء المعلومات </a:t>
                      </a:r>
                      <a:r>
                        <a:rPr lang="ar-SA" sz="2000" baseline="0" dirty="0" err="1" smtClean="0"/>
                        <a:t>الحقيقية</a:t>
                      </a:r>
                      <a:r>
                        <a:rPr lang="ar-SA" sz="2000" baseline="0" dirty="0" smtClean="0"/>
                        <a:t> التي تخص المؤمن له خصوصا حالته الصحية </a:t>
                      </a:r>
                      <a:r>
                        <a:rPr lang="ar-SA" sz="2000" baseline="0" dirty="0" err="1" smtClean="0"/>
                        <a:t>الحقيقية</a:t>
                      </a:r>
                      <a:r>
                        <a:rPr lang="ar-SA" sz="2000" baseline="0" dirty="0" smtClean="0"/>
                        <a:t> </a:t>
                      </a:r>
                      <a:r>
                        <a:rPr lang="ar-SA" sz="2000" dirty="0" smtClean="0"/>
                        <a:t> </a:t>
                      </a:r>
                      <a:endParaRPr lang="fr-FR" sz="2000" dirty="0"/>
                    </a:p>
                  </a:txBody>
                  <a:tcPr anchor="ctr"/>
                </a:tc>
                <a:tc>
                  <a:txBody>
                    <a:bodyPr/>
                    <a:lstStyle/>
                    <a:p>
                      <a:pPr algn="r"/>
                      <a:r>
                        <a:rPr lang="ar-SA" sz="2000" spc="300" dirty="0" smtClean="0">
                          <a:solidFill>
                            <a:srgbClr val="FF0000"/>
                          </a:solidFill>
                          <a:effectLst>
                            <a:outerShdw blurRad="38100" dist="38100" dir="2700000" algn="tl">
                              <a:srgbClr val="000000">
                                <a:alpha val="43137"/>
                              </a:srgbClr>
                            </a:outerShdw>
                          </a:effectLst>
                        </a:rPr>
                        <a:t>التدليس </a:t>
                      </a:r>
                      <a:endParaRPr lang="fr-FR" sz="2000" spc="300" dirty="0">
                        <a:solidFill>
                          <a:srgbClr val="FF0000"/>
                        </a:solidFill>
                        <a:effectLst>
                          <a:outerShdw blurRad="38100" dist="38100" dir="2700000" algn="tl">
                            <a:srgbClr val="000000">
                              <a:alpha val="43137"/>
                            </a:srgbClr>
                          </a:outerShdw>
                        </a:effectLst>
                      </a:endParaRPr>
                    </a:p>
                  </a:txBody>
                  <a:tcPr anchor="ctr"/>
                </a:tc>
              </a:tr>
              <a:tr h="1188000">
                <a:tc>
                  <a:txBody>
                    <a:bodyPr/>
                    <a:lstStyle/>
                    <a:p>
                      <a:pPr algn="ctr" rtl="1"/>
                      <a:r>
                        <a:rPr lang="ar-SA" sz="2000" dirty="0" smtClean="0"/>
                        <a:t>تتحقق حالة الإكراه عندما يعمد المؤمن إلى ترهيب وتخويف مؤمن له خصوصا عندما يكون مسنا ولا يستطيع التمييز جيدا ويدفعه إلى التعاقد بحيث يكون والحالة هذه قد مارس ضغوطا واستغل الضعف الذي يوجد عليه المؤمن له  </a:t>
                      </a:r>
                      <a:endParaRPr lang="fr-FR" sz="2000" dirty="0"/>
                    </a:p>
                  </a:txBody>
                  <a:tcPr anchor="ctr"/>
                </a:tc>
                <a:tc>
                  <a:txBody>
                    <a:bodyPr/>
                    <a:lstStyle/>
                    <a:p>
                      <a:pPr algn="r"/>
                      <a:r>
                        <a:rPr lang="ar-SA" sz="2000" spc="300" dirty="0" smtClean="0">
                          <a:solidFill>
                            <a:srgbClr val="FF0000"/>
                          </a:solidFill>
                          <a:effectLst>
                            <a:outerShdw blurRad="38100" dist="38100" dir="2700000" algn="tl">
                              <a:srgbClr val="000000">
                                <a:alpha val="43137"/>
                              </a:srgbClr>
                            </a:outerShdw>
                          </a:effectLst>
                        </a:rPr>
                        <a:t>الإكراه</a:t>
                      </a:r>
                      <a:r>
                        <a:rPr lang="ar-SA" sz="2000" spc="300" baseline="0" dirty="0" smtClean="0">
                          <a:solidFill>
                            <a:srgbClr val="FF0000"/>
                          </a:solidFill>
                          <a:effectLst>
                            <a:outerShdw blurRad="38100" dist="38100" dir="2700000" algn="tl">
                              <a:srgbClr val="000000">
                                <a:alpha val="43137"/>
                              </a:srgbClr>
                            </a:outerShdw>
                          </a:effectLst>
                        </a:rPr>
                        <a:t> </a:t>
                      </a:r>
                      <a:endParaRPr lang="fr-FR" sz="2000" spc="300" dirty="0">
                        <a:solidFill>
                          <a:srgbClr val="FF0000"/>
                        </a:solidFill>
                        <a:effectLst>
                          <a:outerShdw blurRad="38100" dist="38100" dir="2700000" algn="tl">
                            <a:srgbClr val="000000">
                              <a:alpha val="43137"/>
                            </a:srgbClr>
                          </a:outerShdw>
                        </a:effectLst>
                      </a:endParaRPr>
                    </a:p>
                  </a:txBody>
                  <a:tcPr anchor="ctr"/>
                </a:tc>
              </a:tr>
            </a:tbl>
          </a:graphicData>
        </a:graphic>
      </p:graphicFrame>
      <p:pic>
        <p:nvPicPr>
          <p:cNvPr id="6" name="~PP891.WAV">
            <a:hlinkClick r:id="" action="ppaction://media"/>
          </p:cNvPr>
          <p:cNvPicPr>
            <a:picLocks noRot="1" noChangeAspect="1"/>
          </p:cNvPicPr>
          <p:nvPr>
            <a:wavAudioFile r:embed="rId1" name="~PP891.WAV"/>
          </p:nvPr>
        </p:nvPicPr>
        <p:blipFill>
          <a:blip r:embed="rId3" cstate="print"/>
          <a:stretch>
            <a:fillRect/>
          </a:stretch>
        </p:blipFill>
        <p:spPr>
          <a:xfrm>
            <a:off x="8632825" y="6346825"/>
            <a:ext cx="304800" cy="304800"/>
          </a:xfrm>
          <a:prstGeom prst="rect">
            <a:avLst/>
          </a:prstGeom>
        </p:spPr>
      </p:pic>
    </p:spTree>
  </p:cSld>
  <p:clrMapOvr>
    <a:masterClrMapping/>
  </p:clrMapOvr>
  <p:transition advTm="2240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Autofit/>
          </a:bodyPr>
          <a:lstStyle/>
          <a:p>
            <a:pPr algn="r"/>
            <a:r>
              <a:rPr lang="ar-SA" sz="3200" spc="300" dirty="0" smtClean="0">
                <a:solidFill>
                  <a:srgbClr val="FF0000"/>
                </a:solidFill>
                <a:effectLst>
                  <a:outerShdw blurRad="38100" dist="38100" dir="2700000" algn="tl">
                    <a:srgbClr val="000000">
                      <a:alpha val="43137"/>
                    </a:srgbClr>
                  </a:outerShdw>
                </a:effectLst>
              </a:rPr>
              <a:t/>
            </a:r>
            <a:br>
              <a:rPr lang="ar-SA" sz="3200" spc="300" dirty="0" smtClean="0">
                <a:solidFill>
                  <a:srgbClr val="FF0000"/>
                </a:solidFill>
                <a:effectLst>
                  <a:outerShdw blurRad="38100" dist="38100" dir="2700000" algn="tl">
                    <a:srgbClr val="000000">
                      <a:alpha val="43137"/>
                    </a:srgbClr>
                  </a:outerShdw>
                </a:effectLst>
              </a:rPr>
            </a:br>
            <a:r>
              <a:rPr lang="ar-SA" sz="3200" spc="300" dirty="0" err="1" smtClean="0">
                <a:solidFill>
                  <a:srgbClr val="FF0000"/>
                </a:solidFill>
                <a:effectLst>
                  <a:outerShdw blurRad="38100" dist="38100" dir="2700000" algn="tl">
                    <a:srgbClr val="000000">
                      <a:alpha val="43137"/>
                    </a:srgbClr>
                  </a:outerShdw>
                </a:effectLst>
              </a:rPr>
              <a:t>2.1 </a:t>
            </a:r>
            <a:r>
              <a:rPr lang="ar-SA" sz="3200" spc="300" dirty="0" smtClean="0">
                <a:solidFill>
                  <a:srgbClr val="FF0000"/>
                </a:solidFill>
                <a:effectLst>
                  <a:outerShdw blurRad="38100" dist="38100" dir="2700000" algn="tl">
                    <a:srgbClr val="000000">
                      <a:alpha val="43137"/>
                    </a:srgbClr>
                  </a:outerShdw>
                </a:effectLst>
              </a:rPr>
              <a:t>- طرفا العقد  </a:t>
            </a:r>
            <a:br>
              <a:rPr lang="ar-SA" sz="3200" spc="300" dirty="0" smtClean="0">
                <a:solidFill>
                  <a:srgbClr val="FF0000"/>
                </a:solidFill>
                <a:effectLst>
                  <a:outerShdw blurRad="38100" dist="38100" dir="2700000" algn="tl">
                    <a:srgbClr val="000000">
                      <a:alpha val="43137"/>
                    </a:srgbClr>
                  </a:outerShdw>
                </a:effectLst>
              </a:rPr>
            </a:br>
            <a:endParaRPr lang="fr-FR" sz="3200" dirty="0"/>
          </a:p>
        </p:txBody>
      </p:sp>
      <p:sp>
        <p:nvSpPr>
          <p:cNvPr id="4" name="Espace réservé du contenu 3"/>
          <p:cNvSpPr>
            <a:spLocks noGrp="1"/>
          </p:cNvSpPr>
          <p:nvPr>
            <p:ph idx="1"/>
          </p:nvPr>
        </p:nvSpPr>
        <p:spPr>
          <a:xfrm>
            <a:off x="457200" y="980728"/>
            <a:ext cx="8229600" cy="5145435"/>
          </a:xfrm>
        </p:spPr>
        <p:txBody>
          <a:bodyPr>
            <a:normAutofit/>
          </a:bodyPr>
          <a:lstStyle/>
          <a:p>
            <a:pPr algn="r" rtl="1">
              <a:buNone/>
            </a:pPr>
            <a:r>
              <a:rPr lang="ar-SA" dirty="0" smtClean="0"/>
              <a:t> </a:t>
            </a:r>
            <a:r>
              <a:rPr lang="ar-SA" sz="2000" dirty="0" smtClean="0"/>
              <a:t>طرفا عقد التأمين هما المؤمن والمؤمن </a:t>
            </a:r>
            <a:r>
              <a:rPr lang="ar-SA" sz="2000" dirty="0" err="1" smtClean="0"/>
              <a:t>له :</a:t>
            </a:r>
            <a:endParaRPr lang="ar-SA" sz="2000" dirty="0" smtClean="0"/>
          </a:p>
          <a:p>
            <a:pPr algn="r" rtl="1">
              <a:buNone/>
            </a:pPr>
            <a:r>
              <a:rPr lang="ar-SA" sz="2000" b="1" dirty="0" err="1" smtClean="0">
                <a:solidFill>
                  <a:srgbClr val="FF0000"/>
                </a:solidFill>
              </a:rPr>
              <a:t>المؤمن </a:t>
            </a:r>
            <a:r>
              <a:rPr lang="ar-SA" sz="2000" b="1" dirty="0" smtClean="0">
                <a:solidFill>
                  <a:srgbClr val="FF0000"/>
                </a:solidFill>
              </a:rPr>
              <a:t>: </a:t>
            </a:r>
            <a:r>
              <a:rPr lang="ar-SA" sz="2000" dirty="0" smtClean="0"/>
              <a:t>هي </a:t>
            </a:r>
            <a:r>
              <a:rPr lang="ar-SA" sz="2000" dirty="0" smtClean="0"/>
              <a:t>مقاولات التأمين التي تتخذ شكل شركة مساهمة أو شكل شركة </a:t>
            </a:r>
            <a:r>
              <a:rPr lang="ar-SA" sz="2000" dirty="0" err="1" smtClean="0"/>
              <a:t>تعاضدية</a:t>
            </a:r>
            <a:r>
              <a:rPr lang="ar-SA" sz="2000" dirty="0" smtClean="0"/>
              <a:t> بحيث لا يحق لها ممارسة عملية التأمين وإعادة التأمين إلا إذا تم اعتماد من طرف الإدارة.</a:t>
            </a:r>
          </a:p>
          <a:p>
            <a:pPr algn="r" rtl="1">
              <a:buNone/>
            </a:pPr>
            <a:r>
              <a:rPr lang="ar-SA" sz="2000" dirty="0" smtClean="0"/>
              <a:t> </a:t>
            </a:r>
            <a:r>
              <a:rPr lang="ar-SA" sz="2000" dirty="0" smtClean="0"/>
              <a:t>- مهمة </a:t>
            </a:r>
            <a:r>
              <a:rPr lang="ar-SA" sz="2000" dirty="0" smtClean="0"/>
              <a:t>المؤمن هي أن يقوم بعملية عرض عمليات التأمين </a:t>
            </a:r>
          </a:p>
          <a:p>
            <a:pPr algn="r" rtl="1">
              <a:buNone/>
            </a:pPr>
            <a:r>
              <a:rPr lang="ar-SA" sz="2000" dirty="0" smtClean="0"/>
              <a:t>- تقوم </a:t>
            </a:r>
            <a:r>
              <a:rPr lang="ar-SA" sz="2000" dirty="0" smtClean="0"/>
              <a:t>شركات التأمين سواء التجارية أو </a:t>
            </a:r>
            <a:r>
              <a:rPr lang="ar-SA" sz="2000" dirty="0" err="1" smtClean="0"/>
              <a:t>التعاضدية</a:t>
            </a:r>
            <a:r>
              <a:rPr lang="ar-SA" sz="2000" dirty="0" smtClean="0"/>
              <a:t> بعرض عملية الـامين على العموم إما مباشرة أو بواسطة </a:t>
            </a:r>
            <a:r>
              <a:rPr lang="ar-SA" sz="2000" dirty="0" err="1" smtClean="0"/>
              <a:t>وسطاء </a:t>
            </a:r>
            <a:r>
              <a:rPr lang="ar-SA" sz="2000" dirty="0" smtClean="0"/>
              <a:t>(المواد 289/290</a:t>
            </a:r>
            <a:r>
              <a:rPr lang="ar-SA" sz="2000" dirty="0" err="1" smtClean="0"/>
              <a:t>) :</a:t>
            </a:r>
            <a:endParaRPr lang="ar-SA" sz="2000" dirty="0" smtClean="0"/>
          </a:p>
          <a:p>
            <a:pPr algn="r" rtl="1">
              <a:buNone/>
            </a:pPr>
            <a:r>
              <a:rPr lang="ar-SA" sz="2000" dirty="0" smtClean="0"/>
              <a:t>1.</a:t>
            </a:r>
            <a:r>
              <a:rPr lang="ar-SA" sz="2000" b="1" dirty="0" smtClean="0">
                <a:solidFill>
                  <a:srgbClr val="FF0000"/>
                </a:solidFill>
              </a:rPr>
              <a:t>عرض </a:t>
            </a:r>
            <a:r>
              <a:rPr lang="ar-SA" sz="2000" b="1" dirty="0" smtClean="0">
                <a:solidFill>
                  <a:srgbClr val="FF0000"/>
                </a:solidFill>
              </a:rPr>
              <a:t>التأمين مباشرة من قبل شركات </a:t>
            </a:r>
            <a:r>
              <a:rPr lang="ar-SA" sz="2000" b="1" dirty="0" err="1" smtClean="0">
                <a:solidFill>
                  <a:srgbClr val="FF0000"/>
                </a:solidFill>
              </a:rPr>
              <a:t>التأمين </a:t>
            </a:r>
            <a:r>
              <a:rPr lang="ar-SA" sz="2000" b="1" dirty="0" smtClean="0">
                <a:solidFill>
                  <a:srgbClr val="FF0000"/>
                </a:solidFill>
              </a:rPr>
              <a:t>: </a:t>
            </a:r>
            <a:r>
              <a:rPr lang="ar-SA" sz="2000" dirty="0" smtClean="0"/>
              <a:t>أعطت المدونة لشركات التأمين بالقيام بعرض التأمين بشكل مباشر شريطة الحصول على إذن مسبق من الجهة </a:t>
            </a:r>
            <a:r>
              <a:rPr lang="ar-SA" sz="2000" dirty="0" err="1" smtClean="0"/>
              <a:t>المختصة </a:t>
            </a:r>
            <a:r>
              <a:rPr lang="ar-SA" sz="2000" dirty="0" smtClean="0"/>
              <a:t>(الهيئة</a:t>
            </a:r>
            <a:r>
              <a:rPr lang="ar-SA" sz="2000" dirty="0" err="1" smtClean="0"/>
              <a:t>) </a:t>
            </a:r>
            <a:r>
              <a:rPr lang="ar-SA" sz="2000" dirty="0" smtClean="0"/>
              <a:t>/ الفقرة 1 و 2 من المادة 289</a:t>
            </a:r>
            <a:r>
              <a:rPr lang="ar-SA" sz="2000" dirty="0" err="1" smtClean="0"/>
              <a:t>)</a:t>
            </a:r>
            <a:endParaRPr lang="ar-SA" sz="2000" dirty="0" smtClean="0"/>
          </a:p>
          <a:p>
            <a:pPr algn="just" rtl="1">
              <a:buNone/>
            </a:pPr>
            <a:r>
              <a:rPr lang="ar-SA" sz="2000" dirty="0" err="1" smtClean="0"/>
              <a:t>2.</a:t>
            </a:r>
            <a:r>
              <a:rPr lang="ar-SA" sz="2000" dirty="0" smtClean="0"/>
              <a:t> </a:t>
            </a:r>
            <a:r>
              <a:rPr lang="ar-SA" sz="2000" b="1" dirty="0" smtClean="0">
                <a:solidFill>
                  <a:srgbClr val="FF0000"/>
                </a:solidFill>
              </a:rPr>
              <a:t>عرض عمليات التأمين من قبل وسطاء </a:t>
            </a:r>
            <a:r>
              <a:rPr lang="ar-SA" sz="2000" b="1" dirty="0" err="1" smtClean="0">
                <a:solidFill>
                  <a:srgbClr val="FF0000"/>
                </a:solidFill>
              </a:rPr>
              <a:t>التأمين </a:t>
            </a:r>
            <a:r>
              <a:rPr lang="ar-SA" sz="2000" b="1" dirty="0" smtClean="0">
                <a:solidFill>
                  <a:srgbClr val="FF0000"/>
                </a:solidFill>
              </a:rPr>
              <a:t>: </a:t>
            </a:r>
            <a:r>
              <a:rPr lang="ar-SA" sz="2000" dirty="0" smtClean="0"/>
              <a:t>وتهم شركات السمسرة </a:t>
            </a:r>
            <a:r>
              <a:rPr lang="fr-FR" sz="2000" dirty="0" smtClean="0"/>
              <a:t>les courtiers </a:t>
            </a:r>
            <a:r>
              <a:rPr lang="ar-SA" sz="2000" dirty="0" smtClean="0"/>
              <a:t>  ووكلاء التأمين و سعاة التأمين  </a:t>
            </a:r>
          </a:p>
          <a:p>
            <a:pPr indent="461963" algn="r" rtl="1">
              <a:buNone/>
            </a:pPr>
            <a:r>
              <a:rPr lang="ar-SA" sz="2000" dirty="0" err="1" smtClean="0"/>
              <a:t>1.2</a:t>
            </a:r>
            <a:r>
              <a:rPr lang="ar-SA" sz="2000" b="1" dirty="0" err="1" smtClean="0">
                <a:solidFill>
                  <a:srgbClr val="FF0000"/>
                </a:solidFill>
              </a:rPr>
              <a:t> </a:t>
            </a:r>
            <a:r>
              <a:rPr lang="ar-SA" sz="2000" b="1" dirty="0" smtClean="0">
                <a:solidFill>
                  <a:srgbClr val="FF0000"/>
                </a:solidFill>
              </a:rPr>
              <a:t>: شركات </a:t>
            </a:r>
            <a:r>
              <a:rPr lang="ar-SA" sz="2000" b="1" dirty="0" err="1" smtClean="0">
                <a:solidFill>
                  <a:srgbClr val="FF0000"/>
                </a:solidFill>
              </a:rPr>
              <a:t>السمسرة </a:t>
            </a:r>
            <a:r>
              <a:rPr lang="ar-SA" sz="2000" b="1" dirty="0" smtClean="0">
                <a:solidFill>
                  <a:srgbClr val="FF0000"/>
                </a:solidFill>
              </a:rPr>
              <a:t>(المادة 291</a:t>
            </a:r>
            <a:r>
              <a:rPr lang="ar-SA" sz="2000" b="1" dirty="0" err="1" smtClean="0">
                <a:solidFill>
                  <a:srgbClr val="FF0000"/>
                </a:solidFill>
              </a:rPr>
              <a:t>)</a:t>
            </a:r>
            <a:r>
              <a:rPr lang="ar-SA" sz="2000" b="1" dirty="0" smtClean="0">
                <a:solidFill>
                  <a:srgbClr val="FF0000"/>
                </a:solidFill>
              </a:rPr>
              <a:t> </a:t>
            </a:r>
          </a:p>
          <a:p>
            <a:pPr indent="461963" algn="r" rtl="1">
              <a:buNone/>
            </a:pPr>
            <a:r>
              <a:rPr lang="ar-SA" sz="2000" dirty="0" err="1" smtClean="0"/>
              <a:t>2.2 </a:t>
            </a:r>
            <a:r>
              <a:rPr lang="ar-SA" sz="2000" dirty="0" smtClean="0"/>
              <a:t>: </a:t>
            </a:r>
            <a:r>
              <a:rPr lang="ar-SA" sz="2000" b="1" dirty="0" smtClean="0">
                <a:solidFill>
                  <a:srgbClr val="FF0000"/>
                </a:solidFill>
              </a:rPr>
              <a:t>وكلاء </a:t>
            </a:r>
            <a:r>
              <a:rPr lang="ar-SA" sz="2000" b="1" dirty="0" err="1" smtClean="0">
                <a:solidFill>
                  <a:srgbClr val="FF0000"/>
                </a:solidFill>
              </a:rPr>
              <a:t>التأمين </a:t>
            </a:r>
            <a:r>
              <a:rPr lang="ar-SA" sz="2000" b="1" dirty="0" smtClean="0">
                <a:solidFill>
                  <a:srgbClr val="FF0000"/>
                </a:solidFill>
              </a:rPr>
              <a:t>(291، 292، 309</a:t>
            </a:r>
            <a:r>
              <a:rPr lang="ar-SA" sz="2000" b="1" dirty="0" err="1" smtClean="0">
                <a:solidFill>
                  <a:srgbClr val="FF0000"/>
                </a:solidFill>
              </a:rPr>
              <a:t>)</a:t>
            </a:r>
            <a:endParaRPr lang="ar-SA" sz="2000" b="1" dirty="0" smtClean="0">
              <a:solidFill>
                <a:srgbClr val="FF0000"/>
              </a:solidFill>
            </a:endParaRPr>
          </a:p>
          <a:p>
            <a:pPr indent="461963" algn="r" rtl="1">
              <a:buNone/>
            </a:pPr>
            <a:r>
              <a:rPr lang="ar-SA" sz="2000" dirty="0" err="1" smtClean="0"/>
              <a:t>3.2 </a:t>
            </a:r>
            <a:r>
              <a:rPr lang="ar-SA" sz="2000" dirty="0" smtClean="0"/>
              <a:t>: </a:t>
            </a:r>
            <a:r>
              <a:rPr lang="ar-SA" sz="2000" b="1" dirty="0" smtClean="0">
                <a:solidFill>
                  <a:srgbClr val="FF0000"/>
                </a:solidFill>
              </a:rPr>
              <a:t>سعاة </a:t>
            </a:r>
            <a:r>
              <a:rPr lang="ar-SA" sz="2000" b="1" dirty="0" err="1" smtClean="0">
                <a:solidFill>
                  <a:srgbClr val="FF0000"/>
                </a:solidFill>
              </a:rPr>
              <a:t>الـتأمين </a:t>
            </a:r>
            <a:r>
              <a:rPr lang="ar-SA" sz="2000" b="1" dirty="0" smtClean="0">
                <a:solidFill>
                  <a:srgbClr val="FF0000"/>
                </a:solidFill>
              </a:rPr>
              <a:t>(290</a:t>
            </a:r>
            <a:r>
              <a:rPr lang="ar-SA" sz="2000" b="1" dirty="0" err="1" smtClean="0">
                <a:solidFill>
                  <a:srgbClr val="FF0000"/>
                </a:solidFill>
              </a:rPr>
              <a:t>)</a:t>
            </a:r>
            <a:r>
              <a:rPr lang="ar-SA" sz="2000" b="1" dirty="0" smtClean="0">
                <a:solidFill>
                  <a:srgbClr val="FF0000"/>
                </a:solidFill>
              </a:rPr>
              <a:t> </a:t>
            </a:r>
          </a:p>
          <a:p>
            <a:pPr algn="r" rtl="1">
              <a:buNone/>
            </a:pPr>
            <a:endParaRPr lang="fr-FR" dirty="0"/>
          </a:p>
        </p:txBody>
      </p:sp>
      <p:pic>
        <p:nvPicPr>
          <p:cNvPr id="5" name="~PP1728.WAV">
            <a:hlinkClick r:id="" action="ppaction://media"/>
          </p:cNvPr>
          <p:cNvPicPr>
            <a:picLocks noRot="1" noChangeAspect="1"/>
          </p:cNvPicPr>
          <p:nvPr>
            <a:wavAudioFile r:embed="rId1" name="~PP1728.WAV"/>
          </p:nvPr>
        </p:nvPicPr>
        <p:blipFill>
          <a:blip r:embed="rId3" cstate="print"/>
          <a:stretch>
            <a:fillRect/>
          </a:stretch>
        </p:blipFill>
        <p:spPr>
          <a:xfrm>
            <a:off x="8632825" y="6346825"/>
            <a:ext cx="304800" cy="304800"/>
          </a:xfrm>
          <a:prstGeom prst="rect">
            <a:avLst/>
          </a:prstGeom>
        </p:spPr>
      </p:pic>
    </p:spTree>
  </p:cSld>
  <p:clrMapOvr>
    <a:masterClrMapping/>
  </p:clrMapOvr>
  <p:transition advTm="5127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22114"/>
          </a:xfrm>
          <a:solidFill>
            <a:srgbClr val="FFFF00"/>
          </a:solidFill>
        </p:spPr>
        <p:txBody>
          <a:bodyPr>
            <a:noAutofit/>
          </a:bodyPr>
          <a:lstStyle/>
          <a:p>
            <a:pPr rtl="1"/>
            <a:r>
              <a:rPr lang="ar-SA" sz="2800" b="1" spc="300" dirty="0" smtClean="0">
                <a:effectLst>
                  <a:outerShdw blurRad="38100" dist="38100" dir="2700000" algn="tl">
                    <a:srgbClr val="000000">
                      <a:alpha val="43137"/>
                    </a:srgbClr>
                  </a:outerShdw>
                </a:effectLst>
              </a:rPr>
              <a:t>المتدخلون في سوق التأمين بالمغرب 2018</a:t>
            </a:r>
            <a:br>
              <a:rPr lang="ar-SA" sz="2800" b="1" spc="300" dirty="0" smtClean="0">
                <a:effectLst>
                  <a:outerShdw blurRad="38100" dist="38100" dir="2700000" algn="tl">
                    <a:srgbClr val="000000">
                      <a:alpha val="43137"/>
                    </a:srgbClr>
                  </a:outerShdw>
                </a:effectLst>
              </a:rPr>
            </a:br>
            <a:r>
              <a:rPr lang="ar-SA" sz="2800" b="1" spc="300" dirty="0" err="1" smtClean="0">
                <a:effectLst>
                  <a:outerShdw blurRad="38100" dist="38100" dir="2700000" algn="tl">
                    <a:srgbClr val="000000">
                      <a:alpha val="43137"/>
                    </a:srgbClr>
                  </a:outerShdw>
                </a:effectLst>
              </a:rPr>
              <a:t>-</a:t>
            </a:r>
            <a:r>
              <a:rPr lang="ar-SA" sz="2800" spc="300" dirty="0" err="1" smtClean="0">
                <a:effectLst>
                  <a:outerShdw blurRad="38100" dist="38100" dir="2700000" algn="tl">
                    <a:srgbClr val="000000">
                      <a:alpha val="43137"/>
                    </a:srgbClr>
                  </a:outerShdw>
                </a:effectLst>
              </a:rPr>
              <a:t>المؤمنون</a:t>
            </a:r>
            <a:r>
              <a:rPr lang="ar-SA" sz="2800" b="1" spc="300" dirty="0" err="1" smtClean="0">
                <a:effectLst>
                  <a:outerShdw blurRad="38100" dist="38100" dir="2700000" algn="tl">
                    <a:srgbClr val="000000">
                      <a:alpha val="43137"/>
                    </a:srgbClr>
                  </a:outerShdw>
                </a:effectLst>
              </a:rPr>
              <a:t>-</a:t>
            </a:r>
            <a:r>
              <a:rPr lang="ar-SA" sz="2800" b="1" spc="300" dirty="0" smtClean="0">
                <a:effectLst>
                  <a:outerShdw blurRad="38100" dist="38100" dir="2700000" algn="tl">
                    <a:srgbClr val="000000">
                      <a:alpha val="43137"/>
                    </a:srgbClr>
                  </a:outerShdw>
                </a:effectLst>
              </a:rPr>
              <a:t> </a:t>
            </a:r>
            <a:endParaRPr lang="fr-FR" sz="2800" b="1" spc="300" dirty="0">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395536" y="1052736"/>
            <a:ext cx="8229600" cy="5073427"/>
          </a:xfrm>
        </p:spPr>
        <p:txBody>
          <a:bodyPr>
            <a:normAutofit/>
          </a:bodyPr>
          <a:lstStyle/>
          <a:p>
            <a:pPr algn="r" rtl="1">
              <a:buNone/>
            </a:pPr>
            <a:endParaRPr lang="ar-SA" sz="1800" dirty="0" smtClean="0"/>
          </a:p>
          <a:p>
            <a:pPr algn="r" rtl="1">
              <a:buNone/>
            </a:pPr>
            <a:endParaRPr lang="ar-SA" sz="1800" dirty="0" smtClean="0"/>
          </a:p>
          <a:p>
            <a:pPr algn="r" rtl="1">
              <a:buNone/>
            </a:pPr>
            <a:endParaRPr lang="ar-SA" sz="1800" dirty="0" smtClean="0"/>
          </a:p>
        </p:txBody>
      </p:sp>
      <p:graphicFrame>
        <p:nvGraphicFramePr>
          <p:cNvPr id="4" name="Tableau 3"/>
          <p:cNvGraphicFramePr>
            <a:graphicFrameLocks noGrp="1"/>
          </p:cNvGraphicFramePr>
          <p:nvPr/>
        </p:nvGraphicFramePr>
        <p:xfrm>
          <a:off x="323528" y="1430438"/>
          <a:ext cx="8496944" cy="5029200"/>
        </p:xfrm>
        <a:graphic>
          <a:graphicData uri="http://schemas.openxmlformats.org/drawingml/2006/table">
            <a:tbl>
              <a:tblPr firstRow="1" bandRow="1">
                <a:tableStyleId>{5940675A-B579-460E-94D1-54222C63F5DA}</a:tableStyleId>
              </a:tblPr>
              <a:tblGrid>
                <a:gridCol w="5976664"/>
                <a:gridCol w="2520280"/>
              </a:tblGrid>
              <a:tr h="324000">
                <a:tc>
                  <a:txBody>
                    <a:bodyPr/>
                    <a:lstStyle/>
                    <a:p>
                      <a:pPr algn="ctr" rtl="1"/>
                      <a:r>
                        <a:rPr lang="ar-SA" sz="2400" b="1" spc="300" dirty="0" smtClean="0">
                          <a:solidFill>
                            <a:schemeClr val="tx1"/>
                          </a:solidFill>
                          <a:effectLst>
                            <a:outerShdw blurRad="38100" dist="38100" dir="2700000" algn="tl">
                              <a:srgbClr val="000000">
                                <a:alpha val="43137"/>
                              </a:srgbClr>
                            </a:outerShdw>
                          </a:effectLst>
                        </a:rPr>
                        <a:t>العدد </a:t>
                      </a:r>
                      <a:endParaRPr lang="fr-FR" sz="2400" b="1" spc="300" dirty="0">
                        <a:solidFill>
                          <a:schemeClr val="tx1"/>
                        </a:solidFill>
                        <a:effectLst>
                          <a:outerShdw blurRad="38100" dist="38100" dir="2700000" algn="tl">
                            <a:srgbClr val="000000">
                              <a:alpha val="43137"/>
                            </a:srgbClr>
                          </a:outerShdw>
                        </a:effectLst>
                      </a:endParaRPr>
                    </a:p>
                  </a:txBody>
                  <a:tcPr>
                    <a:solidFill>
                      <a:srgbClr val="FFFF00"/>
                    </a:solidFill>
                  </a:tcPr>
                </a:tc>
                <a:tc>
                  <a:txBody>
                    <a:bodyPr/>
                    <a:lstStyle/>
                    <a:p>
                      <a:pPr algn="ctr" rtl="1"/>
                      <a:r>
                        <a:rPr lang="ar-SA" sz="2400" b="1" spc="300" dirty="0" smtClean="0">
                          <a:solidFill>
                            <a:schemeClr val="tx1"/>
                          </a:solidFill>
                          <a:effectLst>
                            <a:outerShdw blurRad="38100" dist="38100" dir="2700000" algn="tl">
                              <a:srgbClr val="000000">
                                <a:alpha val="43137"/>
                              </a:srgbClr>
                            </a:outerShdw>
                          </a:effectLst>
                        </a:rPr>
                        <a:t>المؤسسات </a:t>
                      </a:r>
                      <a:endParaRPr lang="fr-FR" sz="2400" b="1" spc="300" dirty="0">
                        <a:solidFill>
                          <a:schemeClr val="tx1"/>
                        </a:solidFill>
                        <a:effectLst>
                          <a:outerShdw blurRad="38100" dist="38100" dir="2700000" algn="tl">
                            <a:srgbClr val="000000">
                              <a:alpha val="43137"/>
                            </a:srgbClr>
                          </a:outerShdw>
                        </a:effectLst>
                      </a:endParaRPr>
                    </a:p>
                  </a:txBody>
                  <a:tcPr>
                    <a:solidFill>
                      <a:srgbClr val="FFFF00"/>
                    </a:solidFill>
                  </a:tcPr>
                </a:tc>
              </a:tr>
              <a:tr h="324000">
                <a:tc>
                  <a:txBody>
                    <a:bodyPr/>
                    <a:lstStyle/>
                    <a:p>
                      <a:pPr algn="ctr" rtl="1"/>
                      <a:endParaRPr lang="ar-SA" sz="2400" dirty="0" smtClean="0"/>
                    </a:p>
                    <a:p>
                      <a:pPr algn="ctr" rtl="1"/>
                      <a:r>
                        <a:rPr lang="ar-SA" sz="2400" dirty="0" smtClean="0"/>
                        <a:t>24 </a:t>
                      </a:r>
                      <a:r>
                        <a:rPr lang="ar-SA" sz="2400" dirty="0" err="1" smtClean="0"/>
                        <a:t>مقاولة </a:t>
                      </a:r>
                      <a:r>
                        <a:rPr lang="ar-SA" sz="2400" i="1" dirty="0" smtClean="0"/>
                        <a:t>(شركة</a:t>
                      </a:r>
                      <a:r>
                        <a:rPr lang="ar-SA" sz="2400" i="1" baseline="0" dirty="0" smtClean="0"/>
                        <a:t> مساهمة</a:t>
                      </a:r>
                      <a:r>
                        <a:rPr lang="ar-SA" sz="2400" i="1" baseline="0" dirty="0" err="1" smtClean="0"/>
                        <a:t>)</a:t>
                      </a:r>
                      <a:endParaRPr lang="ar-SA" sz="2400" i="1" dirty="0" smtClean="0"/>
                    </a:p>
                    <a:p>
                      <a:pPr algn="ctr" rtl="1"/>
                      <a:r>
                        <a:rPr lang="ar-SA" sz="2400" dirty="0" smtClean="0"/>
                        <a:t> </a:t>
                      </a:r>
                      <a:endParaRPr lang="fr-FR" sz="2400" dirty="0"/>
                    </a:p>
                  </a:txBody>
                  <a:tcPr anchor="ctr"/>
                </a:tc>
                <a:tc>
                  <a:txBody>
                    <a:bodyPr/>
                    <a:lstStyle/>
                    <a:p>
                      <a:pPr algn="ctr" rtl="1"/>
                      <a:r>
                        <a:rPr lang="ar-SA" sz="2400" dirty="0" smtClean="0"/>
                        <a:t>مقاولـة التأمين </a:t>
                      </a:r>
                    </a:p>
                    <a:p>
                      <a:pPr algn="ctr" rtl="1"/>
                      <a:r>
                        <a:rPr lang="ar-SA" sz="2400" dirty="0" smtClean="0"/>
                        <a:t>وإعـادة التأمـن</a:t>
                      </a:r>
                      <a:endParaRPr lang="fr-FR" sz="2400" dirty="0"/>
                    </a:p>
                  </a:txBody>
                  <a:tcPr anchor="ctr"/>
                </a:tc>
              </a:tr>
              <a:tr h="324000">
                <a:tc>
                  <a:txBody>
                    <a:bodyPr/>
                    <a:lstStyle/>
                    <a:p>
                      <a:pPr algn="ctr" rtl="1"/>
                      <a:r>
                        <a:rPr lang="ar-SA" sz="2400" dirty="0" smtClean="0"/>
                        <a:t>2084 وكيل وسمسار  </a:t>
                      </a:r>
                      <a:endParaRPr lang="fr-FR" sz="2400" dirty="0"/>
                    </a:p>
                  </a:txBody>
                  <a:tcPr anchor="ctr"/>
                </a:tc>
                <a:tc>
                  <a:txBody>
                    <a:bodyPr/>
                    <a:lstStyle/>
                    <a:p>
                      <a:pPr algn="ctr" rtl="1"/>
                      <a:r>
                        <a:rPr lang="ar-SA" sz="2400" dirty="0" smtClean="0"/>
                        <a:t>وسطاء التأمين </a:t>
                      </a:r>
                    </a:p>
                    <a:p>
                      <a:pPr algn="ctr" rtl="1"/>
                      <a:r>
                        <a:rPr lang="ar-SA" sz="1800" kern="1200" dirty="0" smtClean="0">
                          <a:solidFill>
                            <a:schemeClr val="tx1"/>
                          </a:solidFill>
                          <a:latin typeface="+mn-lt"/>
                          <a:ea typeface="+mn-ea"/>
                          <a:cs typeface="+mn-cs"/>
                        </a:rPr>
                        <a:t>(الوكلاء والسماسرة</a:t>
                      </a:r>
                      <a:r>
                        <a:rPr lang="ar-SA" sz="1800" kern="1200" dirty="0" err="1" smtClean="0">
                          <a:solidFill>
                            <a:schemeClr val="tx1"/>
                          </a:solidFill>
                          <a:latin typeface="+mn-lt"/>
                          <a:ea typeface="+mn-ea"/>
                          <a:cs typeface="+mn-cs"/>
                        </a:rPr>
                        <a:t>)</a:t>
                      </a:r>
                      <a:r>
                        <a:rPr lang="ar-SA" sz="1800" kern="1200" dirty="0" smtClean="0">
                          <a:solidFill>
                            <a:schemeClr val="tx1"/>
                          </a:solidFill>
                          <a:latin typeface="+mn-lt"/>
                          <a:ea typeface="+mn-ea"/>
                          <a:cs typeface="+mn-cs"/>
                        </a:rPr>
                        <a:t> </a:t>
                      </a:r>
                      <a:endParaRPr lang="fr-FR" sz="1800" kern="1200" dirty="0" smtClean="0">
                        <a:solidFill>
                          <a:schemeClr val="tx1"/>
                        </a:solidFill>
                        <a:latin typeface="+mn-lt"/>
                        <a:ea typeface="+mn-ea"/>
                        <a:cs typeface="+mn-cs"/>
                      </a:endParaRPr>
                    </a:p>
                  </a:txBody>
                  <a:tcPr anchor="ctr"/>
                </a:tc>
              </a:tr>
              <a:tr h="324000">
                <a:tc>
                  <a:txBody>
                    <a:bodyPr/>
                    <a:lstStyle/>
                    <a:p>
                      <a:pPr algn="ctr" rtl="1"/>
                      <a:r>
                        <a:rPr lang="ar-SA" sz="2000" dirty="0" smtClean="0"/>
                        <a:t>1.635 وكيل</a:t>
                      </a:r>
                      <a:endParaRPr lang="fr-FR" sz="2000" dirty="0"/>
                    </a:p>
                  </a:txBody>
                  <a:tcPr anchor="ctr"/>
                </a:tc>
                <a:tc>
                  <a:txBody>
                    <a:bodyPr/>
                    <a:lstStyle/>
                    <a:p>
                      <a:pPr algn="l" rtl="1"/>
                      <a:r>
                        <a:rPr lang="ar-SA" sz="2000" dirty="0" smtClean="0"/>
                        <a:t>الوكلاء</a:t>
                      </a:r>
                      <a:endParaRPr lang="fr-FR" sz="2000" dirty="0"/>
                    </a:p>
                  </a:txBody>
                  <a:tcPr anchor="ctr"/>
                </a:tc>
              </a:tr>
              <a:tr h="324000">
                <a:tc>
                  <a:txBody>
                    <a:bodyPr/>
                    <a:lstStyle/>
                    <a:p>
                      <a:pPr algn="ctr" rtl="1"/>
                      <a:r>
                        <a:rPr lang="ar-SA" sz="2000" dirty="0" smtClean="0"/>
                        <a:t>449 سمسار</a:t>
                      </a:r>
                      <a:endParaRPr lang="fr-FR" sz="2000" dirty="0"/>
                    </a:p>
                  </a:txBody>
                  <a:tcPr anchor="ctr"/>
                </a:tc>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ar-SA" sz="2000" dirty="0" smtClean="0"/>
                        <a:t>والسماسرة </a:t>
                      </a:r>
                      <a:endParaRPr lang="fr-FR" sz="2000" dirty="0" smtClean="0"/>
                    </a:p>
                  </a:txBody>
                  <a:tcPr anchor="ctr"/>
                </a:tc>
              </a:tr>
              <a:tr h="324000">
                <a:tc>
                  <a:txBody>
                    <a:bodyPr/>
                    <a:lstStyle/>
                    <a:p>
                      <a:pPr algn="ctr" rtl="1"/>
                      <a:r>
                        <a:rPr lang="ar-SA" sz="2400" dirty="0" smtClean="0"/>
                        <a:t>597 مكتب مباشر </a:t>
                      </a:r>
                      <a:endParaRPr lang="fr-FR" sz="2400" dirty="0"/>
                    </a:p>
                  </a:txBody>
                  <a:tcPr anchor="ctr"/>
                </a:tc>
                <a:tc>
                  <a:txBody>
                    <a:bodyPr/>
                    <a:lstStyle/>
                    <a:p>
                      <a:pPr algn="ctr" rtl="1"/>
                      <a:r>
                        <a:rPr lang="ar-SA" sz="2400" dirty="0" smtClean="0"/>
                        <a:t>مكاتب العرض المباشر </a:t>
                      </a:r>
                      <a:r>
                        <a:rPr lang="fr-FR" sz="2400" dirty="0" smtClean="0"/>
                        <a:t>Agences</a:t>
                      </a:r>
                      <a:r>
                        <a:rPr lang="ar-SA" sz="2400" dirty="0" smtClean="0"/>
                        <a:t> </a:t>
                      </a:r>
                    </a:p>
                    <a:p>
                      <a:pPr algn="ctr" rtl="1"/>
                      <a:r>
                        <a:rPr lang="ar-SA" sz="1400" dirty="0" smtClean="0"/>
                        <a:t>( تابعون لمقاولات التأمين مباشرة</a:t>
                      </a:r>
                      <a:r>
                        <a:rPr lang="ar-SA" sz="1400" dirty="0" err="1" smtClean="0"/>
                        <a:t>)</a:t>
                      </a:r>
                      <a:r>
                        <a:rPr lang="ar-SA" sz="1400" dirty="0" smtClean="0"/>
                        <a:t> </a:t>
                      </a:r>
                      <a:endParaRPr lang="fr-FR" sz="2400" dirty="0"/>
                    </a:p>
                  </a:txBody>
                  <a:tcPr anchor="ctr"/>
                </a:tc>
              </a:tr>
              <a:tr h="324000">
                <a:tc>
                  <a:txBody>
                    <a:bodyPr/>
                    <a:lstStyle/>
                    <a:p>
                      <a:pPr algn="ctr" rtl="1"/>
                      <a:r>
                        <a:rPr lang="ar-SA" sz="2400" dirty="0" smtClean="0"/>
                        <a:t>6.195 وكالة بنكية </a:t>
                      </a:r>
                      <a:endParaRPr lang="fr-FR" sz="2400" dirty="0"/>
                    </a:p>
                  </a:txBody>
                  <a:tcPr anchor="ctr"/>
                </a:tc>
                <a:tc>
                  <a:txBody>
                    <a:bodyPr/>
                    <a:lstStyle/>
                    <a:p>
                      <a:pPr algn="ctr" rtl="1"/>
                      <a:r>
                        <a:rPr lang="ar-SA" sz="2400" dirty="0" err="1" smtClean="0"/>
                        <a:t>الوكلات</a:t>
                      </a:r>
                      <a:r>
                        <a:rPr lang="ar-SA" sz="2400" dirty="0" smtClean="0"/>
                        <a:t> البنكية المرخصة لها </a:t>
                      </a:r>
                      <a:endParaRPr lang="fr-FR" sz="2400" dirty="0"/>
                    </a:p>
                  </a:txBody>
                  <a:tcPr anchor="ctr"/>
                </a:tc>
              </a:tr>
            </a:tbl>
          </a:graphicData>
        </a:graphic>
      </p:graphicFrame>
      <p:pic>
        <p:nvPicPr>
          <p:cNvPr id="5" name="~PP1907.WAV">
            <a:hlinkClick r:id="" action="ppaction://media"/>
          </p:cNvPr>
          <p:cNvPicPr>
            <a:picLocks noRot="1" noChangeAspect="1"/>
          </p:cNvPicPr>
          <p:nvPr>
            <a:wavAudioFile r:embed="rId1" name="~PP1907.WAV"/>
          </p:nvPr>
        </p:nvPicPr>
        <p:blipFill>
          <a:blip r:embed="rId3" cstate="print"/>
          <a:stretch>
            <a:fillRect/>
          </a:stretch>
        </p:blipFill>
        <p:spPr>
          <a:xfrm>
            <a:off x="8632825" y="6346825"/>
            <a:ext cx="304800" cy="304800"/>
          </a:xfrm>
          <a:prstGeom prst="rect">
            <a:avLst/>
          </a:prstGeom>
        </p:spPr>
      </p:pic>
    </p:spTree>
  </p:cSld>
  <p:clrMapOvr>
    <a:masterClrMapping/>
  </p:clrMapOvr>
  <p:transition advTm="1351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346050"/>
          </a:xfrm>
        </p:spPr>
        <p:txBody>
          <a:bodyPr>
            <a:normAutofit fontScale="90000"/>
          </a:bodyPr>
          <a:lstStyle/>
          <a:p>
            <a:endParaRPr lang="fr-FR" dirty="0"/>
          </a:p>
        </p:txBody>
      </p:sp>
      <p:sp>
        <p:nvSpPr>
          <p:cNvPr id="3" name="Espace réservé du contenu 2"/>
          <p:cNvSpPr>
            <a:spLocks noGrp="1"/>
          </p:cNvSpPr>
          <p:nvPr>
            <p:ph idx="1"/>
          </p:nvPr>
        </p:nvSpPr>
        <p:spPr>
          <a:xfrm>
            <a:off x="457200" y="908720"/>
            <a:ext cx="8229600" cy="5217443"/>
          </a:xfrm>
        </p:spPr>
        <p:txBody>
          <a:bodyPr>
            <a:normAutofit/>
          </a:bodyPr>
          <a:lstStyle/>
          <a:p>
            <a:pPr algn="r" rtl="1"/>
            <a:r>
              <a:rPr lang="ar-SA" sz="2400" b="1" dirty="0" smtClean="0">
                <a:solidFill>
                  <a:srgbClr val="FF0000"/>
                </a:solidFill>
                <a:effectLst>
                  <a:outerShdw blurRad="38100" dist="38100" dir="2700000" algn="tl">
                    <a:srgbClr val="000000">
                      <a:alpha val="43137"/>
                    </a:srgbClr>
                  </a:outerShdw>
                </a:effectLst>
              </a:rPr>
              <a:t>المؤمن </a:t>
            </a:r>
            <a:r>
              <a:rPr lang="ar-SA" sz="2400" b="1" dirty="0" err="1" smtClean="0">
                <a:solidFill>
                  <a:srgbClr val="FF0000"/>
                </a:solidFill>
                <a:effectLst>
                  <a:outerShdw blurRad="38100" dist="38100" dir="2700000" algn="tl">
                    <a:srgbClr val="000000">
                      <a:alpha val="43137"/>
                    </a:srgbClr>
                  </a:outerShdw>
                </a:effectLst>
              </a:rPr>
              <a:t>له :</a:t>
            </a:r>
            <a:endParaRPr lang="ar-SA" sz="2400" b="1" dirty="0" smtClean="0">
              <a:solidFill>
                <a:srgbClr val="FF0000"/>
              </a:solidFill>
              <a:effectLst>
                <a:outerShdw blurRad="38100" dist="38100" dir="2700000" algn="tl">
                  <a:srgbClr val="000000">
                    <a:alpha val="43137"/>
                  </a:srgbClr>
                </a:outerShdw>
              </a:effectLst>
            </a:endParaRPr>
          </a:p>
          <a:p>
            <a:pPr algn="r" rtl="1">
              <a:buNone/>
            </a:pPr>
            <a:r>
              <a:rPr lang="ar-SA" sz="2400" dirty="0" smtClean="0"/>
              <a:t>يجب التمييز في هذا الشأن </a:t>
            </a:r>
            <a:r>
              <a:rPr lang="ar-SA" sz="2400" dirty="0" err="1" smtClean="0"/>
              <a:t>بين :</a:t>
            </a:r>
            <a:r>
              <a:rPr lang="ar-SA" sz="2400" dirty="0" smtClean="0"/>
              <a:t> </a:t>
            </a:r>
          </a:p>
          <a:p>
            <a:pPr marL="457200" indent="-457200" algn="just" rtl="1">
              <a:lnSpc>
                <a:spcPct val="150000"/>
              </a:lnSpc>
              <a:buFont typeface="+mj-lt"/>
              <a:buAutoNum type="arabicPeriod"/>
            </a:pPr>
            <a:r>
              <a:rPr lang="ar-SA" sz="2400" b="1" dirty="0" smtClean="0">
                <a:solidFill>
                  <a:srgbClr val="FF0000"/>
                </a:solidFill>
                <a:effectLst>
                  <a:outerShdw blurRad="38100" dist="38100" dir="2700000" algn="tl">
                    <a:srgbClr val="000000">
                      <a:alpha val="43137"/>
                    </a:srgbClr>
                  </a:outerShdw>
                </a:effectLst>
              </a:rPr>
              <a:t>صفة المكتتب </a:t>
            </a:r>
            <a:r>
              <a:rPr lang="ar-SA" sz="2400" b="1" dirty="0" err="1" smtClean="0">
                <a:solidFill>
                  <a:srgbClr val="FF0000"/>
                </a:solidFill>
                <a:effectLst>
                  <a:outerShdw blurRad="38100" dist="38100" dir="2700000" algn="tl">
                    <a:srgbClr val="000000">
                      <a:alpha val="43137"/>
                    </a:srgbClr>
                  </a:outerShdw>
                </a:effectLst>
              </a:rPr>
              <a:t>المتعاقد </a:t>
            </a:r>
            <a:r>
              <a:rPr lang="ar-SA" sz="2400" dirty="0" smtClean="0"/>
              <a:t>: هو الذي يبرم عقد التأمين سواء لحسابه أو لحساب الغير فيلتزم من تم بتنفيذ </a:t>
            </a:r>
            <a:r>
              <a:rPr lang="ar-SA" sz="2400" dirty="0" err="1" smtClean="0"/>
              <a:t>الإلتزامات</a:t>
            </a:r>
            <a:r>
              <a:rPr lang="ar-SA" sz="2400" dirty="0" smtClean="0"/>
              <a:t> الناشئة عنه خاصة تسديد القسط والمقابلة للالتزامات </a:t>
            </a:r>
            <a:r>
              <a:rPr lang="ar-SA" sz="2400" dirty="0" err="1" smtClean="0"/>
              <a:t>المؤمن </a:t>
            </a:r>
            <a:r>
              <a:rPr lang="ar-SA" sz="2400" b="1" dirty="0" smtClean="0">
                <a:solidFill>
                  <a:srgbClr val="FF0000"/>
                </a:solidFill>
                <a:effectLst>
                  <a:outerShdw blurRad="38100" dist="38100" dir="2700000" algn="tl">
                    <a:srgbClr val="000000">
                      <a:alpha val="43137"/>
                    </a:srgbClr>
                  </a:outerShdw>
                </a:effectLst>
              </a:rPr>
              <a:t>(المادة 1 الفقرة 43</a:t>
            </a:r>
            <a:r>
              <a:rPr lang="ar-SA" sz="2400" b="1" dirty="0" err="1" smtClean="0">
                <a:solidFill>
                  <a:srgbClr val="FF0000"/>
                </a:solidFill>
                <a:effectLst>
                  <a:outerShdw blurRad="38100" dist="38100" dir="2700000" algn="tl">
                    <a:srgbClr val="000000">
                      <a:alpha val="43137"/>
                    </a:srgbClr>
                  </a:outerShdw>
                </a:effectLst>
              </a:rPr>
              <a:t>)</a:t>
            </a:r>
            <a:endParaRPr lang="ar-SA" sz="2400" b="1" dirty="0" smtClean="0">
              <a:solidFill>
                <a:srgbClr val="FF0000"/>
              </a:solidFill>
              <a:effectLst>
                <a:outerShdw blurRad="38100" dist="38100" dir="2700000" algn="tl">
                  <a:srgbClr val="000000">
                    <a:alpha val="43137"/>
                  </a:srgbClr>
                </a:outerShdw>
              </a:effectLst>
            </a:endParaRPr>
          </a:p>
          <a:p>
            <a:pPr marL="457200" indent="-457200" algn="just" rtl="1">
              <a:lnSpc>
                <a:spcPct val="150000"/>
              </a:lnSpc>
              <a:buFont typeface="+mj-lt"/>
              <a:buAutoNum type="arabicPeriod"/>
            </a:pPr>
            <a:r>
              <a:rPr lang="ar-SA" sz="2400" b="1" dirty="0" smtClean="0">
                <a:solidFill>
                  <a:srgbClr val="FF0000"/>
                </a:solidFill>
                <a:effectLst>
                  <a:outerShdw blurRad="38100" dist="38100" dir="2700000" algn="tl">
                    <a:srgbClr val="000000">
                      <a:alpha val="43137"/>
                    </a:srgbClr>
                  </a:outerShdw>
                </a:effectLst>
              </a:rPr>
              <a:t>صفة المؤمن </a:t>
            </a:r>
            <a:r>
              <a:rPr lang="ar-SA" sz="2400" b="1" dirty="0" err="1" smtClean="0">
                <a:solidFill>
                  <a:srgbClr val="FF0000"/>
                </a:solidFill>
                <a:effectLst>
                  <a:outerShdw blurRad="38100" dist="38100" dir="2700000" algn="tl">
                    <a:srgbClr val="000000">
                      <a:alpha val="43137"/>
                    </a:srgbClr>
                  </a:outerShdw>
                </a:effectLst>
              </a:rPr>
              <a:t>له </a:t>
            </a:r>
            <a:r>
              <a:rPr lang="ar-SA" sz="2400" dirty="0" smtClean="0"/>
              <a:t>: وهو الشخص الذي يتهدده الخطر المؤمن </a:t>
            </a:r>
            <a:r>
              <a:rPr lang="ar-SA" sz="2400" dirty="0" err="1" smtClean="0"/>
              <a:t>منه </a:t>
            </a:r>
            <a:r>
              <a:rPr lang="ar-SA" sz="2400" b="1" dirty="0" smtClean="0">
                <a:effectLst>
                  <a:outerShdw blurRad="38100" dist="38100" dir="2700000" algn="tl">
                    <a:srgbClr val="000000">
                      <a:alpha val="43137"/>
                    </a:srgbClr>
                  </a:outerShdw>
                </a:effectLst>
              </a:rPr>
              <a:t>(</a:t>
            </a:r>
            <a:r>
              <a:rPr lang="ar-SA" sz="2400" b="1" dirty="0" smtClean="0">
                <a:solidFill>
                  <a:srgbClr val="FF0000"/>
                </a:solidFill>
                <a:effectLst>
                  <a:outerShdw blurRad="38100" dist="38100" dir="2700000" algn="tl">
                    <a:srgbClr val="000000">
                      <a:alpha val="43137"/>
                    </a:srgbClr>
                  </a:outerShdw>
                </a:effectLst>
              </a:rPr>
              <a:t>المادة 1 الفقرة 46</a:t>
            </a:r>
            <a:r>
              <a:rPr lang="ar-SA" sz="2400" b="1" dirty="0" err="1" smtClean="0">
                <a:solidFill>
                  <a:srgbClr val="FF0000"/>
                </a:solidFill>
                <a:effectLst>
                  <a:outerShdw blurRad="38100" dist="38100" dir="2700000" algn="tl">
                    <a:srgbClr val="000000">
                      <a:alpha val="43137"/>
                    </a:srgbClr>
                  </a:outerShdw>
                </a:effectLst>
              </a:rPr>
              <a:t>)</a:t>
            </a:r>
            <a:endParaRPr lang="ar-SA" sz="2400" b="1" dirty="0" smtClean="0">
              <a:solidFill>
                <a:srgbClr val="FF0000"/>
              </a:solidFill>
              <a:effectLst>
                <a:outerShdw blurRad="38100" dist="38100" dir="2700000" algn="tl">
                  <a:srgbClr val="000000">
                    <a:alpha val="43137"/>
                  </a:srgbClr>
                </a:outerShdw>
              </a:effectLst>
            </a:endParaRPr>
          </a:p>
          <a:p>
            <a:pPr marL="457200" indent="-457200" algn="just" rtl="1">
              <a:lnSpc>
                <a:spcPct val="150000"/>
              </a:lnSpc>
              <a:buFont typeface="+mj-lt"/>
              <a:buAutoNum type="arabicPeriod"/>
            </a:pPr>
            <a:r>
              <a:rPr lang="ar-SA" sz="2400" b="1" dirty="0" smtClean="0">
                <a:solidFill>
                  <a:srgbClr val="FF0000"/>
                </a:solidFill>
              </a:rPr>
              <a:t>صفة </a:t>
            </a:r>
            <a:r>
              <a:rPr lang="ar-SA" sz="2400" b="1" dirty="0" err="1" smtClean="0">
                <a:solidFill>
                  <a:srgbClr val="FF0000"/>
                </a:solidFill>
              </a:rPr>
              <a:t>المستفيذ</a:t>
            </a:r>
            <a:r>
              <a:rPr lang="ar-SA" sz="2400" b="1" dirty="0" smtClean="0">
                <a:solidFill>
                  <a:srgbClr val="FF0000"/>
                </a:solidFill>
              </a:rPr>
              <a:t> </a:t>
            </a:r>
            <a:r>
              <a:rPr lang="ar-SA" sz="2400" b="1" dirty="0" smtClean="0"/>
              <a:t>: </a:t>
            </a:r>
            <a:r>
              <a:rPr lang="ar-SA" sz="2400" dirty="0" smtClean="0"/>
              <a:t>وهو الشخص الذي يعينه مكتتب التأمين ليستحق له مبلغ التأمين عند تحقيق الخطر المؤمن </a:t>
            </a:r>
            <a:r>
              <a:rPr lang="ar-SA" sz="2400" dirty="0" err="1" smtClean="0"/>
              <a:t>منه </a:t>
            </a:r>
            <a:r>
              <a:rPr lang="ar-SA" sz="2400" b="1" dirty="0" smtClean="0">
                <a:solidFill>
                  <a:srgbClr val="FF0000"/>
                </a:solidFill>
              </a:rPr>
              <a:t>(المادة 1 الفقرة 42</a:t>
            </a:r>
            <a:r>
              <a:rPr lang="ar-SA" sz="2400" b="1" dirty="0" err="1" smtClean="0">
                <a:solidFill>
                  <a:srgbClr val="FF0000"/>
                </a:solidFill>
              </a:rPr>
              <a:t>).</a:t>
            </a:r>
            <a:endParaRPr lang="fr-FR" sz="2400" b="1" dirty="0">
              <a:solidFill>
                <a:srgbClr val="FF0000"/>
              </a:solidFill>
            </a:endParaRPr>
          </a:p>
        </p:txBody>
      </p:sp>
      <p:pic>
        <p:nvPicPr>
          <p:cNvPr id="4" name="~PP3494.WAV">
            <a:hlinkClick r:id="" action="ppaction://media"/>
          </p:cNvPr>
          <p:cNvPicPr>
            <a:picLocks noRot="1" noChangeAspect="1"/>
          </p:cNvPicPr>
          <p:nvPr>
            <a:wavAudioFile r:embed="rId1" name="~PP3494.WAV"/>
          </p:nvPr>
        </p:nvPicPr>
        <p:blipFill>
          <a:blip r:embed="rId3" cstate="print"/>
          <a:stretch>
            <a:fillRect/>
          </a:stretch>
        </p:blipFill>
        <p:spPr>
          <a:xfrm>
            <a:off x="8632825" y="6346825"/>
            <a:ext cx="304800" cy="304800"/>
          </a:xfrm>
          <a:prstGeom prst="rect">
            <a:avLst/>
          </a:prstGeom>
        </p:spPr>
      </p:pic>
    </p:spTree>
  </p:cSld>
  <p:clrMapOvr>
    <a:masterClrMapping/>
  </p:clrMapOvr>
  <p:transition advTm="833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22114"/>
          </a:xfrm>
          <a:solidFill>
            <a:srgbClr val="FFFF00"/>
          </a:solidFill>
        </p:spPr>
        <p:txBody>
          <a:bodyPr>
            <a:normAutofit fontScale="90000"/>
          </a:bodyPr>
          <a:lstStyle/>
          <a:p>
            <a:r>
              <a:rPr lang="ar-SA" sz="3200" b="1" spc="300" dirty="0" smtClean="0">
                <a:solidFill>
                  <a:srgbClr val="FF0000"/>
                </a:solidFill>
                <a:effectLst>
                  <a:outerShdw blurRad="38100" dist="38100" dir="2700000" algn="tl">
                    <a:srgbClr val="000000">
                      <a:alpha val="43137"/>
                    </a:srgbClr>
                  </a:outerShdw>
                </a:effectLst>
              </a:rPr>
              <a:t/>
            </a:r>
            <a:br>
              <a:rPr lang="ar-SA" sz="3200" b="1" spc="300" dirty="0" smtClean="0">
                <a:solidFill>
                  <a:srgbClr val="FF0000"/>
                </a:solidFill>
                <a:effectLst>
                  <a:outerShdw blurRad="38100" dist="38100" dir="2700000" algn="tl">
                    <a:srgbClr val="000000">
                      <a:alpha val="43137"/>
                    </a:srgbClr>
                  </a:outerShdw>
                </a:effectLst>
              </a:rPr>
            </a:br>
            <a:r>
              <a:rPr lang="ar-SA" sz="3200" b="1" spc="300" dirty="0" smtClean="0">
                <a:solidFill>
                  <a:srgbClr val="FF0000"/>
                </a:solidFill>
                <a:effectLst>
                  <a:outerShdw blurRad="38100" dist="38100" dir="2700000" algn="tl">
                    <a:srgbClr val="000000">
                      <a:alpha val="43137"/>
                    </a:srgbClr>
                  </a:outerShdw>
                </a:effectLst>
              </a:rPr>
              <a:t>كيفية إبرام عقد التأمين </a:t>
            </a:r>
            <a:r>
              <a:rPr lang="ar-SA" sz="3200" b="1" spc="300" dirty="0" smtClean="0">
                <a:solidFill>
                  <a:srgbClr val="FF0000"/>
                </a:solidFill>
                <a:effectLst>
                  <a:outerShdw blurRad="38100" dist="38100" dir="2700000" algn="tl">
                    <a:srgbClr val="000000">
                      <a:alpha val="43137"/>
                    </a:srgbClr>
                  </a:outerShdw>
                </a:effectLst>
              </a:rPr>
              <a:t/>
            </a:r>
            <a:br>
              <a:rPr lang="ar-SA" sz="3200" b="1" spc="300" dirty="0" smtClean="0">
                <a:solidFill>
                  <a:srgbClr val="FF0000"/>
                </a:solidFill>
                <a:effectLst>
                  <a:outerShdw blurRad="38100" dist="38100" dir="2700000" algn="tl">
                    <a:srgbClr val="000000">
                      <a:alpha val="43137"/>
                    </a:srgbClr>
                  </a:outerShdw>
                </a:effectLst>
              </a:rPr>
            </a:br>
            <a:r>
              <a:rPr lang="ar-SA" sz="3200" b="1" spc="300" dirty="0" smtClean="0">
                <a:solidFill>
                  <a:srgbClr val="FF0000"/>
                </a:solidFill>
                <a:effectLst>
                  <a:outerShdw blurRad="38100" dist="38100" dir="2700000" algn="tl">
                    <a:srgbClr val="000000">
                      <a:alpha val="43137"/>
                    </a:srgbClr>
                  </a:outerShdw>
                </a:effectLst>
              </a:rPr>
              <a:t>والوثائق </a:t>
            </a:r>
            <a:r>
              <a:rPr lang="ar-SA" sz="3200" b="1" spc="300" dirty="0" smtClean="0">
                <a:solidFill>
                  <a:srgbClr val="FF0000"/>
                </a:solidFill>
                <a:effectLst>
                  <a:outerShdw blurRad="38100" dist="38100" dir="2700000" algn="tl">
                    <a:srgbClr val="000000">
                      <a:alpha val="43137"/>
                    </a:srgbClr>
                  </a:outerShdw>
                </a:effectLst>
              </a:rPr>
              <a:t>المصاحبة   </a:t>
            </a:r>
            <a:br>
              <a:rPr lang="ar-SA" sz="3200" b="1" spc="300" dirty="0" smtClean="0">
                <a:solidFill>
                  <a:srgbClr val="FF0000"/>
                </a:solidFill>
                <a:effectLst>
                  <a:outerShdw blurRad="38100" dist="38100" dir="2700000" algn="tl">
                    <a:srgbClr val="000000">
                      <a:alpha val="43137"/>
                    </a:srgbClr>
                  </a:outerShdw>
                </a:effectLst>
              </a:rPr>
            </a:br>
            <a:endParaRPr lang="fr-FR" sz="3200" b="1" dirty="0"/>
          </a:p>
        </p:txBody>
      </p:sp>
      <p:sp>
        <p:nvSpPr>
          <p:cNvPr id="3" name="Espace réservé du contenu 2"/>
          <p:cNvSpPr>
            <a:spLocks noGrp="1"/>
          </p:cNvSpPr>
          <p:nvPr>
            <p:ph idx="1"/>
          </p:nvPr>
        </p:nvSpPr>
        <p:spPr>
          <a:xfrm>
            <a:off x="457200" y="1412776"/>
            <a:ext cx="8229600" cy="4713387"/>
          </a:xfrm>
        </p:spPr>
        <p:txBody>
          <a:bodyPr>
            <a:normAutofit/>
          </a:bodyPr>
          <a:lstStyle/>
          <a:p>
            <a:pPr algn="r" rtl="1">
              <a:buNone/>
            </a:pPr>
            <a:r>
              <a:rPr lang="ar-SA" sz="2400" dirty="0" smtClean="0"/>
              <a:t>يمر إبرام عقد التأمين </a:t>
            </a:r>
            <a:r>
              <a:rPr lang="ar-SA" sz="2400" dirty="0" err="1" smtClean="0"/>
              <a:t>بمراحل :</a:t>
            </a:r>
            <a:endParaRPr lang="ar-SA" sz="2400" dirty="0" smtClean="0"/>
          </a:p>
          <a:p>
            <a:pPr marL="0" indent="534988" algn="just" rtl="1">
              <a:buNone/>
            </a:pPr>
            <a:r>
              <a:rPr lang="ar-SA" sz="2400" dirty="0" smtClean="0"/>
              <a:t>تبدأ بتقديم طلب التأمين على أن يرسل المؤمن للمؤمن له مذكرة تغطية مؤقتة وبعد اتفاق الأطراف يتم إبرام الاتفاق النهائي بالتوقيع على وثيقة التأمين بين المؤمن والمؤمن له.</a:t>
            </a:r>
          </a:p>
          <a:p>
            <a:pPr marL="0" indent="534988" algn="just" rtl="1">
              <a:buNone/>
            </a:pPr>
            <a:r>
              <a:rPr lang="ar-SA" sz="2400" dirty="0" smtClean="0"/>
              <a:t>وفي بعض الأحيان يتم تعديل في العقد الأصلي فيتم تدوين هذا التعديل في ملحق لوثيقة التأمين.</a:t>
            </a:r>
          </a:p>
          <a:p>
            <a:pPr algn="r" rtl="1">
              <a:buNone/>
            </a:pPr>
            <a:r>
              <a:rPr lang="ar-SA" sz="2400" b="1" dirty="0" smtClean="0">
                <a:solidFill>
                  <a:srgbClr val="FF0000"/>
                </a:solidFill>
                <a:effectLst>
                  <a:outerShdw blurRad="38100" dist="38100" dir="2700000" algn="tl">
                    <a:srgbClr val="000000">
                      <a:alpha val="43137"/>
                    </a:srgbClr>
                  </a:outerShdw>
                </a:effectLst>
              </a:rPr>
              <a:t>نميز إذن </a:t>
            </a:r>
            <a:r>
              <a:rPr lang="ar-SA" sz="2400" b="1" dirty="0" err="1" smtClean="0">
                <a:solidFill>
                  <a:srgbClr val="FF0000"/>
                </a:solidFill>
                <a:effectLst>
                  <a:outerShdw blurRad="38100" dist="38100" dir="2700000" algn="tl">
                    <a:srgbClr val="000000">
                      <a:alpha val="43137"/>
                    </a:srgbClr>
                  </a:outerShdw>
                </a:effectLst>
              </a:rPr>
              <a:t>بين :</a:t>
            </a:r>
            <a:r>
              <a:rPr lang="ar-SA" sz="2400" b="1" dirty="0" smtClean="0">
                <a:solidFill>
                  <a:srgbClr val="FF0000"/>
                </a:solidFill>
                <a:effectLst>
                  <a:outerShdw blurRad="38100" dist="38100" dir="2700000" algn="tl">
                    <a:srgbClr val="000000">
                      <a:alpha val="43137"/>
                    </a:srgbClr>
                  </a:outerShdw>
                </a:effectLst>
              </a:rPr>
              <a:t> </a:t>
            </a:r>
          </a:p>
          <a:p>
            <a:pPr marL="457200" indent="-457200" algn="r" rtl="1">
              <a:buFont typeface="+mj-lt"/>
              <a:buAutoNum type="arabicPeriod"/>
            </a:pPr>
            <a:r>
              <a:rPr lang="ar-SA" sz="2400" dirty="0" smtClean="0"/>
              <a:t>طلب </a:t>
            </a:r>
            <a:r>
              <a:rPr lang="ar-SA" sz="2400" dirty="0" err="1" smtClean="0"/>
              <a:t>التأمين/</a:t>
            </a:r>
            <a:r>
              <a:rPr lang="ar-SA" sz="2400" dirty="0" smtClean="0"/>
              <a:t> </a:t>
            </a:r>
          </a:p>
          <a:p>
            <a:pPr marL="457200" indent="-457200" algn="r" rtl="1">
              <a:buFont typeface="+mj-lt"/>
              <a:buAutoNum type="arabicPeriod"/>
            </a:pPr>
            <a:r>
              <a:rPr lang="ar-SA" sz="2400" dirty="0" smtClean="0"/>
              <a:t>مذكرة التغطية </a:t>
            </a:r>
            <a:r>
              <a:rPr lang="ar-SA" sz="2400" dirty="0" err="1" smtClean="0"/>
              <a:t>المؤقتة/</a:t>
            </a:r>
            <a:r>
              <a:rPr lang="ar-SA" sz="2400" dirty="0" smtClean="0"/>
              <a:t> </a:t>
            </a:r>
          </a:p>
          <a:p>
            <a:pPr marL="457200" indent="-457200" algn="r" rtl="1">
              <a:buFont typeface="+mj-lt"/>
              <a:buAutoNum type="arabicPeriod"/>
            </a:pPr>
            <a:r>
              <a:rPr lang="ar-SA" sz="2400" dirty="0" smtClean="0"/>
              <a:t>وثيقة التأمين او بوليصة </a:t>
            </a:r>
            <a:r>
              <a:rPr lang="ar-SA" sz="2400" dirty="0" err="1" smtClean="0"/>
              <a:t>التأمين /</a:t>
            </a:r>
            <a:r>
              <a:rPr lang="ar-SA" sz="2400" dirty="0" smtClean="0"/>
              <a:t> </a:t>
            </a:r>
          </a:p>
          <a:p>
            <a:pPr marL="457200" indent="-457200" algn="r" rtl="1">
              <a:buFont typeface="+mj-lt"/>
              <a:buAutoNum type="arabicPeriod"/>
            </a:pPr>
            <a:r>
              <a:rPr lang="ar-SA" sz="2400" dirty="0" smtClean="0"/>
              <a:t>ملحق وثيقة </a:t>
            </a:r>
            <a:r>
              <a:rPr lang="ar-SA" sz="2400" dirty="0" err="1" smtClean="0"/>
              <a:t>التأمين.</a:t>
            </a:r>
            <a:r>
              <a:rPr lang="ar-SA" sz="2400" dirty="0" smtClean="0"/>
              <a:t> </a:t>
            </a:r>
            <a:endParaRPr lang="fr-FR" sz="2400" dirty="0"/>
          </a:p>
        </p:txBody>
      </p:sp>
      <p:pic>
        <p:nvPicPr>
          <p:cNvPr id="4" name="~PP1904.WAV">
            <a:hlinkClick r:id="" action="ppaction://media"/>
          </p:cNvPr>
          <p:cNvPicPr>
            <a:picLocks noRot="1" noChangeAspect="1"/>
          </p:cNvPicPr>
          <p:nvPr>
            <a:wavAudioFile r:embed="rId1" name="~PP1904.WAV"/>
          </p:nvPr>
        </p:nvPicPr>
        <p:blipFill>
          <a:blip r:embed="rId3" cstate="print"/>
          <a:stretch>
            <a:fillRect/>
          </a:stretch>
        </p:blipFill>
        <p:spPr>
          <a:xfrm>
            <a:off x="8632825" y="6346825"/>
            <a:ext cx="304800" cy="304800"/>
          </a:xfrm>
          <a:prstGeom prst="rect">
            <a:avLst/>
          </a:prstGeom>
        </p:spPr>
      </p:pic>
    </p:spTree>
  </p:cSld>
  <p:clrMapOvr>
    <a:masterClrMapping/>
  </p:clrMapOvr>
  <p:transition advTm="2235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Autofit/>
          </a:bodyPr>
          <a:lstStyle/>
          <a:p>
            <a:pPr algn="r" rtl="1"/>
            <a:r>
              <a:rPr lang="ar-SA" sz="3200" b="1" spc="300" dirty="0" smtClean="0">
                <a:solidFill>
                  <a:srgbClr val="FF0000"/>
                </a:solidFill>
                <a:effectLst>
                  <a:outerShdw blurRad="38100" dist="38100" dir="2700000" algn="tl">
                    <a:srgbClr val="000000">
                      <a:alpha val="43137"/>
                    </a:srgbClr>
                  </a:outerShdw>
                </a:effectLst>
              </a:rPr>
              <a:t/>
            </a:r>
            <a:br>
              <a:rPr lang="ar-SA" sz="3200" b="1" spc="300" dirty="0" smtClean="0">
                <a:solidFill>
                  <a:srgbClr val="FF0000"/>
                </a:solidFill>
                <a:effectLst>
                  <a:outerShdw blurRad="38100" dist="38100" dir="2700000" algn="tl">
                    <a:srgbClr val="000000">
                      <a:alpha val="43137"/>
                    </a:srgbClr>
                  </a:outerShdw>
                </a:effectLst>
              </a:rPr>
            </a:br>
            <a:r>
              <a:rPr lang="ar-SA" sz="3200" b="1" spc="300" dirty="0" err="1" smtClean="0">
                <a:solidFill>
                  <a:srgbClr val="FF0000"/>
                </a:solidFill>
                <a:effectLst>
                  <a:outerShdw blurRad="38100" dist="38100" dir="2700000" algn="tl">
                    <a:srgbClr val="000000">
                      <a:alpha val="43137"/>
                    </a:srgbClr>
                  </a:outerShdw>
                </a:effectLst>
              </a:rPr>
              <a:t>الآثار </a:t>
            </a:r>
            <a:r>
              <a:rPr lang="ar-SA" sz="3200" b="1" spc="300" dirty="0" smtClean="0">
                <a:solidFill>
                  <a:srgbClr val="FF0000"/>
                </a:solidFill>
                <a:effectLst>
                  <a:outerShdw blurRad="38100" dist="38100" dir="2700000" algn="tl">
                    <a:srgbClr val="000000">
                      <a:alpha val="43137"/>
                    </a:srgbClr>
                  </a:outerShdw>
                </a:effectLst>
              </a:rPr>
              <a:t>(الالتزامات</a:t>
            </a:r>
            <a:r>
              <a:rPr lang="ar-SA" sz="3200" b="1" spc="300" dirty="0" err="1" smtClean="0">
                <a:solidFill>
                  <a:srgbClr val="FF0000"/>
                </a:solidFill>
                <a:effectLst>
                  <a:outerShdw blurRad="38100" dist="38100" dir="2700000" algn="tl">
                    <a:srgbClr val="000000">
                      <a:alpha val="43137"/>
                    </a:srgbClr>
                  </a:outerShdw>
                </a:effectLst>
              </a:rPr>
              <a:t>)</a:t>
            </a:r>
            <a:r>
              <a:rPr lang="fr-FR" sz="3200" b="1" spc="300" dirty="0" smtClean="0">
                <a:solidFill>
                  <a:srgbClr val="FF0000"/>
                </a:solidFill>
                <a:effectLst>
                  <a:outerShdw blurRad="38100" dist="38100" dir="2700000" algn="tl">
                    <a:srgbClr val="000000">
                      <a:alpha val="43137"/>
                    </a:srgbClr>
                  </a:outerShdw>
                </a:effectLst>
              </a:rPr>
              <a:t/>
            </a:r>
            <a:br>
              <a:rPr lang="fr-FR" sz="3200" b="1" spc="300" dirty="0" smtClean="0">
                <a:solidFill>
                  <a:srgbClr val="FF0000"/>
                </a:solidFill>
                <a:effectLst>
                  <a:outerShdw blurRad="38100" dist="38100" dir="2700000" algn="tl">
                    <a:srgbClr val="000000">
                      <a:alpha val="43137"/>
                    </a:srgbClr>
                  </a:outerShdw>
                </a:effectLst>
              </a:rPr>
            </a:br>
            <a:endParaRPr lang="fr-FR" sz="3200" b="1" dirty="0"/>
          </a:p>
        </p:txBody>
      </p:sp>
      <p:sp>
        <p:nvSpPr>
          <p:cNvPr id="3" name="Espace réservé du contenu 2"/>
          <p:cNvSpPr>
            <a:spLocks noGrp="1"/>
          </p:cNvSpPr>
          <p:nvPr>
            <p:ph idx="1"/>
          </p:nvPr>
        </p:nvSpPr>
        <p:spPr>
          <a:xfrm>
            <a:off x="457200" y="1052736"/>
            <a:ext cx="8229600" cy="5073427"/>
          </a:xfrm>
        </p:spPr>
        <p:txBody>
          <a:bodyPr>
            <a:normAutofit fontScale="85000" lnSpcReduction="20000"/>
          </a:bodyPr>
          <a:lstStyle/>
          <a:p>
            <a:pPr marL="354013" indent="203200" algn="r" rtl="1">
              <a:buNone/>
            </a:pPr>
            <a:r>
              <a:rPr lang="ar-SA" sz="2400" b="1" dirty="0" smtClean="0"/>
              <a:t>يفرض عقد التأمين آثار أو التزامات على كل من المؤمن والمؤمن له </a:t>
            </a:r>
            <a:r>
              <a:rPr lang="ar-SA" sz="2400" b="1" dirty="0" err="1" smtClean="0"/>
              <a:t>هي:</a:t>
            </a:r>
            <a:r>
              <a:rPr lang="ar-SA" sz="2400" dirty="0" smtClean="0"/>
              <a:t/>
            </a:r>
            <a:br>
              <a:rPr lang="ar-SA" sz="2400" dirty="0" smtClean="0"/>
            </a:br>
            <a:r>
              <a:rPr lang="ar-SA" sz="2400" dirty="0" smtClean="0"/>
              <a:t/>
            </a:r>
            <a:br>
              <a:rPr lang="ar-SA" sz="2400" dirty="0" smtClean="0"/>
            </a:br>
            <a:r>
              <a:rPr lang="ar-SA" sz="2400" b="1" u="sng" dirty="0" err="1" smtClean="0"/>
              <a:t>أولاً </a:t>
            </a:r>
            <a:r>
              <a:rPr lang="ar-SA" sz="2400" b="1" u="sng" dirty="0" smtClean="0"/>
              <a:t>/ </a:t>
            </a:r>
            <a:r>
              <a:rPr lang="ar-SA" sz="2400" b="1" u="sng" dirty="0" err="1" smtClean="0"/>
              <a:t>إلتزامات</a:t>
            </a:r>
            <a:r>
              <a:rPr lang="ar-SA" sz="2400" b="1" u="sng" dirty="0" smtClean="0"/>
              <a:t> المؤمن </a:t>
            </a:r>
            <a:r>
              <a:rPr lang="ar-SA" sz="2400" b="1" u="sng" dirty="0" err="1" smtClean="0"/>
              <a:t>له </a:t>
            </a:r>
            <a:r>
              <a:rPr lang="ar-SA" sz="2400" b="1" dirty="0" smtClean="0"/>
              <a:t>: يجب على المؤمن له أن يلتزم بالشروط </a:t>
            </a:r>
            <a:r>
              <a:rPr lang="ar-SA" sz="2400" b="1" dirty="0" err="1" smtClean="0"/>
              <a:t>الآتية </a:t>
            </a:r>
            <a:r>
              <a:rPr lang="ar-SA" sz="2400" b="1" dirty="0" smtClean="0"/>
              <a:t>: </a:t>
            </a:r>
            <a:r>
              <a:rPr lang="ar-SA" sz="2400" dirty="0" smtClean="0"/>
              <a:t/>
            </a:r>
            <a:br>
              <a:rPr lang="ar-SA" sz="2400" dirty="0" smtClean="0"/>
            </a:br>
            <a:r>
              <a:rPr lang="ar-SA" sz="2400" dirty="0" smtClean="0"/>
              <a:t/>
            </a:r>
            <a:br>
              <a:rPr lang="ar-SA" sz="2400" dirty="0" smtClean="0"/>
            </a:br>
            <a:r>
              <a:rPr lang="ar-SA" sz="2400" b="1" dirty="0" err="1" smtClean="0"/>
              <a:t>1 </a:t>
            </a:r>
            <a:r>
              <a:rPr lang="ar-SA" sz="2400" b="1" dirty="0" smtClean="0"/>
              <a:t>– إخطار أو أبلاغ المؤمن </a:t>
            </a:r>
            <a:r>
              <a:rPr lang="ar-SA" sz="2400" dirty="0" smtClean="0"/>
              <a:t>بكل ما يطرأ من تغيرات على الخطر المؤمن عليه التي ربما قد تؤدي إلى زيادة </a:t>
            </a:r>
            <a:r>
              <a:rPr lang="ar-SA" sz="2400" dirty="0" err="1" smtClean="0"/>
              <a:t>حدة</a:t>
            </a:r>
            <a:r>
              <a:rPr lang="ar-SA" sz="2400" dirty="0" smtClean="0"/>
              <a:t> </a:t>
            </a:r>
            <a:r>
              <a:rPr lang="ar-SA" sz="2400" dirty="0" err="1" smtClean="0"/>
              <a:t>الخطر </a:t>
            </a:r>
            <a:r>
              <a:rPr lang="ar-SA" sz="2400" dirty="0" smtClean="0"/>
              <a:t>، سواء في زيادة قيمته أو زيادة احتمالات </a:t>
            </a:r>
            <a:r>
              <a:rPr lang="ar-SA" sz="2400" dirty="0" err="1" smtClean="0"/>
              <a:t>وقوعه </a:t>
            </a:r>
            <a:r>
              <a:rPr lang="ar-SA" sz="2400" dirty="0" smtClean="0"/>
              <a:t>، وفي هذه الحالة تتخذ شركة التأمين أحد الإجراءات </a:t>
            </a:r>
            <a:r>
              <a:rPr lang="ar-SA" sz="2400" dirty="0" err="1" smtClean="0"/>
              <a:t>الآتية </a:t>
            </a:r>
            <a:r>
              <a:rPr lang="ar-SA" sz="2400" b="1" dirty="0" smtClean="0"/>
              <a:t>: </a:t>
            </a:r>
            <a:r>
              <a:rPr lang="ar-SA" sz="2400" dirty="0" smtClean="0"/>
              <a:t/>
            </a:r>
            <a:br>
              <a:rPr lang="ar-SA" sz="2400" dirty="0" smtClean="0"/>
            </a:br>
            <a:r>
              <a:rPr lang="ar-SA" sz="2400" b="1" spc="300" dirty="0" err="1" smtClean="0">
                <a:solidFill>
                  <a:srgbClr val="FF0000"/>
                </a:solidFill>
              </a:rPr>
              <a:t>أ </a:t>
            </a:r>
            <a:r>
              <a:rPr lang="ar-SA" sz="2400" b="1" spc="300" dirty="0" smtClean="0">
                <a:solidFill>
                  <a:srgbClr val="FF0000"/>
                </a:solidFill>
              </a:rPr>
              <a:t>– فسخ عقد </a:t>
            </a:r>
            <a:r>
              <a:rPr lang="ar-SA" sz="2400" b="1" spc="300" dirty="0" err="1" smtClean="0">
                <a:solidFill>
                  <a:srgbClr val="FF0000"/>
                </a:solidFill>
              </a:rPr>
              <a:t>التأمين .</a:t>
            </a:r>
            <a:r>
              <a:rPr lang="ar-SA" sz="2400" spc="300" dirty="0" smtClean="0">
                <a:solidFill>
                  <a:srgbClr val="FF0000"/>
                </a:solidFill>
              </a:rPr>
              <a:t/>
            </a:r>
            <a:br>
              <a:rPr lang="ar-SA" sz="2400" spc="300" dirty="0" smtClean="0">
                <a:solidFill>
                  <a:srgbClr val="FF0000"/>
                </a:solidFill>
              </a:rPr>
            </a:br>
            <a:r>
              <a:rPr lang="ar-SA" sz="2400" b="1" spc="300" dirty="0" err="1" smtClean="0">
                <a:solidFill>
                  <a:srgbClr val="FF0000"/>
                </a:solidFill>
              </a:rPr>
              <a:t>ب </a:t>
            </a:r>
            <a:r>
              <a:rPr lang="ar-SA" sz="2400" b="1" spc="300" dirty="0" smtClean="0">
                <a:solidFill>
                  <a:srgbClr val="FF0000"/>
                </a:solidFill>
              </a:rPr>
              <a:t>– بقاء العقد مع زيادة مبلغ وقسط </a:t>
            </a:r>
            <a:r>
              <a:rPr lang="ar-SA" sz="2400" b="1" spc="300" dirty="0" err="1" smtClean="0">
                <a:solidFill>
                  <a:srgbClr val="FF0000"/>
                </a:solidFill>
              </a:rPr>
              <a:t>التأمين .</a:t>
            </a:r>
            <a:r>
              <a:rPr lang="ar-SA" sz="2400" spc="300" dirty="0" smtClean="0">
                <a:solidFill>
                  <a:srgbClr val="FF0000"/>
                </a:solidFill>
              </a:rPr>
              <a:t/>
            </a:r>
            <a:br>
              <a:rPr lang="ar-SA" sz="2400" spc="300" dirty="0" smtClean="0">
                <a:solidFill>
                  <a:srgbClr val="FF0000"/>
                </a:solidFill>
              </a:rPr>
            </a:br>
            <a:r>
              <a:rPr lang="ar-SA" sz="2400" b="1" spc="300" dirty="0" err="1" smtClean="0">
                <a:solidFill>
                  <a:srgbClr val="FF0000"/>
                </a:solidFill>
              </a:rPr>
              <a:t>ج </a:t>
            </a:r>
            <a:r>
              <a:rPr lang="ar-SA" sz="2400" b="1" spc="300" dirty="0" smtClean="0">
                <a:solidFill>
                  <a:srgbClr val="FF0000"/>
                </a:solidFill>
              </a:rPr>
              <a:t>– بقاء على ما هو عليه دون أي </a:t>
            </a:r>
            <a:r>
              <a:rPr lang="ar-SA" sz="2400" b="1" spc="300" dirty="0" err="1" smtClean="0">
                <a:solidFill>
                  <a:srgbClr val="FF0000"/>
                </a:solidFill>
              </a:rPr>
              <a:t>تغيير .</a:t>
            </a:r>
            <a:r>
              <a:rPr lang="ar-SA" sz="2400" b="1" spc="300" dirty="0" smtClean="0">
                <a:solidFill>
                  <a:srgbClr val="FF0000"/>
                </a:solidFill>
              </a:rPr>
              <a:t> </a:t>
            </a:r>
            <a:r>
              <a:rPr lang="ar-SA" sz="2400" dirty="0" smtClean="0"/>
              <a:t/>
            </a:r>
            <a:br>
              <a:rPr lang="ar-SA" sz="2400" dirty="0" smtClean="0"/>
            </a:br>
            <a:r>
              <a:rPr lang="ar-SA" sz="2400" dirty="0" smtClean="0"/>
              <a:t/>
            </a:r>
            <a:br>
              <a:rPr lang="ar-SA" sz="2400" dirty="0" smtClean="0"/>
            </a:br>
            <a:r>
              <a:rPr lang="ar-SA" sz="2400" b="1" dirty="0" smtClean="0"/>
              <a:t>2– تسديد </a:t>
            </a:r>
            <a:r>
              <a:rPr lang="ar-SA" sz="2400" b="1" dirty="0" err="1" smtClean="0"/>
              <a:t>القسط </a:t>
            </a:r>
            <a:r>
              <a:rPr lang="ar-SA" sz="2400" dirty="0" smtClean="0"/>
              <a:t>: إذ يجب على المؤمن له أن يقوم بتسديد القسط الأول من مبلغ التأمين عند استلام وثيقة التأمين ويجوز الاتفاق مع شركة التأمين على تجزئة القسط لمدة محددة ويجب أثبات التسديد </a:t>
            </a:r>
            <a:r>
              <a:rPr lang="ar-SA" sz="2400" dirty="0" err="1" smtClean="0"/>
              <a:t>بوصولات</a:t>
            </a:r>
            <a:r>
              <a:rPr lang="ar-SA" sz="2400" dirty="0" smtClean="0"/>
              <a:t> أصولية موقعه من قبل شركة </a:t>
            </a:r>
            <a:r>
              <a:rPr lang="ar-SA" sz="2400" dirty="0" err="1" smtClean="0"/>
              <a:t>التامين .</a:t>
            </a:r>
            <a:r>
              <a:rPr lang="ar-SA" sz="2400" dirty="0" smtClean="0"/>
              <a:t/>
            </a:r>
            <a:br>
              <a:rPr lang="ar-SA" sz="2400" dirty="0" smtClean="0"/>
            </a:br>
            <a:r>
              <a:rPr lang="ar-SA" sz="2400" dirty="0" smtClean="0"/>
              <a:t/>
            </a:r>
            <a:br>
              <a:rPr lang="ar-SA" sz="2400" dirty="0" smtClean="0"/>
            </a:br>
            <a:r>
              <a:rPr lang="ar-SA" sz="2400" b="1" dirty="0" smtClean="0"/>
              <a:t>3- الإخبار أو التبليغ عند وقوع الخطر في الوقت </a:t>
            </a:r>
            <a:r>
              <a:rPr lang="ar-SA" sz="2400" b="1" dirty="0" err="1" smtClean="0"/>
              <a:t>المناسب </a:t>
            </a:r>
            <a:r>
              <a:rPr lang="ar-SA" sz="2400" b="1" dirty="0" smtClean="0"/>
              <a:t>، </a:t>
            </a:r>
            <a:r>
              <a:rPr lang="ar-SA" sz="2400" dirty="0" smtClean="0"/>
              <a:t>إذ يجب على المؤمن له أن يقوم بإخبار شركة التأمين عند وقوع الخطر بمدة لا تتجاوز 48 ساعة من وقوع الخطر أو من العلم </a:t>
            </a:r>
            <a:r>
              <a:rPr lang="ar-SA" sz="2400" dirty="0" err="1" smtClean="0"/>
              <a:t>بوقوعه .</a:t>
            </a:r>
            <a:r>
              <a:rPr lang="ar-SA" sz="2400" dirty="0" smtClean="0"/>
              <a:t> ويكون ذلك من خلال كتابة أخطار بالحادث أو يقوم بتبليغ الشركة هاتفيا أو برقيا لأن التأخير في الإبلاغ عن وقوع الخطر يسبب إشكالات لكلا </a:t>
            </a:r>
            <a:r>
              <a:rPr lang="ar-SA" sz="2400" dirty="0" err="1" smtClean="0"/>
              <a:t>الطرفين .</a:t>
            </a:r>
            <a:endParaRPr lang="fr-FR" sz="2400" dirty="0"/>
          </a:p>
        </p:txBody>
      </p:sp>
      <p:pic>
        <p:nvPicPr>
          <p:cNvPr id="4" name="~PP2359.WAV">
            <a:hlinkClick r:id="" action="ppaction://media"/>
          </p:cNvPr>
          <p:cNvPicPr>
            <a:picLocks noRot="1" noChangeAspect="1"/>
          </p:cNvPicPr>
          <p:nvPr>
            <a:wavAudioFile r:embed="rId1" name="~PP2359.WAV"/>
          </p:nvPr>
        </p:nvPicPr>
        <p:blipFill>
          <a:blip r:embed="rId3" cstate="print"/>
          <a:stretch>
            <a:fillRect/>
          </a:stretch>
        </p:blipFill>
        <p:spPr>
          <a:xfrm>
            <a:off x="8632825" y="6346825"/>
            <a:ext cx="304800" cy="304800"/>
          </a:xfrm>
          <a:prstGeom prst="rect">
            <a:avLst/>
          </a:prstGeom>
        </p:spPr>
      </p:pic>
    </p:spTree>
  </p:cSld>
  <p:clrMapOvr>
    <a:masterClrMapping/>
  </p:clrMapOvr>
  <p:transition advTm="2542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785</Words>
  <Application>Microsoft Office PowerPoint</Application>
  <PresentationFormat>Affichage à l'écran (4:3)</PresentationFormat>
  <Paragraphs>86</Paragraphs>
  <Slides>11</Slides>
  <Notes>0</Notes>
  <HiddenSlides>0</HiddenSlides>
  <MMClips>11</MMClips>
  <ScaleCrop>false</ScaleCrop>
  <HeadingPairs>
    <vt:vector size="4" baseType="variant">
      <vt:variant>
        <vt:lpstr>Thème</vt:lpstr>
      </vt:variant>
      <vt:variant>
        <vt:i4>1</vt:i4>
      </vt:variant>
      <vt:variant>
        <vt:lpstr>Titres des diapositives</vt:lpstr>
      </vt:variant>
      <vt:variant>
        <vt:i4>11</vt:i4>
      </vt:variant>
    </vt:vector>
  </HeadingPairs>
  <TitlesOfParts>
    <vt:vector size="12" baseType="lpstr">
      <vt:lpstr>Thème Office</vt:lpstr>
      <vt:lpstr>إبرام عقد التأمين</vt:lpstr>
      <vt:lpstr> 1.1 الأركان  </vt:lpstr>
      <vt:lpstr>Diapositive 3</vt:lpstr>
      <vt:lpstr>عيوب الرضا في عقد التأمين </vt:lpstr>
      <vt:lpstr> 2.1 - طرفا العقد   </vt:lpstr>
      <vt:lpstr>المتدخلون في سوق التأمين بالمغرب 2018 -المؤمنون- </vt:lpstr>
      <vt:lpstr>Diapositive 7</vt:lpstr>
      <vt:lpstr> كيفية إبرام عقد التأمين  والوثائق المصاحبة    </vt:lpstr>
      <vt:lpstr> الآثار (الالتزامات) </vt:lpstr>
      <vt:lpstr>Diapositive 10</vt:lpstr>
      <vt:lpstr>Diapositive 11</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إبرام عقد التأمين</dc:title>
  <dc:creator>khadija</dc:creator>
  <cp:lastModifiedBy>khadija</cp:lastModifiedBy>
  <cp:revision>1</cp:revision>
  <dcterms:created xsi:type="dcterms:W3CDTF">2020-03-19T10:55:17Z</dcterms:created>
  <dcterms:modified xsi:type="dcterms:W3CDTF">2020-03-19T10:56:18Z</dcterms:modified>
</cp:coreProperties>
</file>